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6" r:id="rId3"/>
    <p:sldId id="332" r:id="rId4"/>
    <p:sldId id="333" r:id="rId5"/>
    <p:sldId id="279" r:id="rId6"/>
    <p:sldId id="278" r:id="rId7"/>
    <p:sldId id="298" r:id="rId8"/>
    <p:sldId id="312" r:id="rId9"/>
    <p:sldId id="313" r:id="rId10"/>
    <p:sldId id="280" r:id="rId11"/>
    <p:sldId id="277" r:id="rId12"/>
    <p:sldId id="282" r:id="rId13"/>
    <p:sldId id="283" r:id="rId14"/>
    <p:sldId id="284" r:id="rId15"/>
    <p:sldId id="285" r:id="rId16"/>
    <p:sldId id="327" r:id="rId17"/>
    <p:sldId id="343" r:id="rId18"/>
    <p:sldId id="344" r:id="rId19"/>
    <p:sldId id="345" r:id="rId20"/>
    <p:sldId id="309" r:id="rId21"/>
    <p:sldId id="301" r:id="rId22"/>
    <p:sldId id="338" r:id="rId23"/>
    <p:sldId id="346" r:id="rId24"/>
    <p:sldId id="340" r:id="rId25"/>
    <p:sldId id="297" r:id="rId26"/>
    <p:sldId id="302" r:id="rId27"/>
    <p:sldId id="303" r:id="rId28"/>
    <p:sldId id="265" r:id="rId29"/>
    <p:sldId id="339" r:id="rId30"/>
    <p:sldId id="295" r:id="rId31"/>
    <p:sldId id="319" r:id="rId32"/>
    <p:sldId id="321" r:id="rId33"/>
    <p:sldId id="323" r:id="rId34"/>
    <p:sldId id="341" r:id="rId35"/>
    <p:sldId id="342" r:id="rId36"/>
    <p:sldId id="259" r:id="rId37"/>
  </p:sldIdLst>
  <p:sldSz cx="11520488" cy="6480175"/>
  <p:notesSz cx="6858000" cy="9144000"/>
  <p:defaultTextStyle>
    <a:defPPr>
      <a:defRPr lang="zh-CN"/>
    </a:defPPr>
    <a:lvl1pPr marL="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67" userDrawn="1">
          <p15:clr>
            <a:srgbClr val="A4A3A4"/>
          </p15:clr>
        </p15:guide>
        <p15:guide id="2" pos="1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975"/>
    <a:srgbClr val="339966"/>
    <a:srgbClr val="F8B500"/>
    <a:srgbClr val="078A77"/>
    <a:srgbClr val="FEC41D"/>
    <a:srgbClr val="898585"/>
    <a:srgbClr val="279382"/>
    <a:srgbClr val="363E38"/>
    <a:srgbClr val="54B9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57" autoAdjust="0"/>
    <p:restoredTop sz="94660"/>
  </p:normalViewPr>
  <p:slideViewPr>
    <p:cSldViewPr snapToGrid="0">
      <p:cViewPr>
        <p:scale>
          <a:sx n="130" d="100"/>
          <a:sy n="130" d="100"/>
        </p:scale>
        <p:origin x="120" y="96"/>
      </p:cViewPr>
      <p:guideLst>
        <p:guide orient="horz" pos="2767"/>
        <p:guide pos="18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4" Type="http://schemas.openxmlformats.org/officeDocument/2006/relationships/image" Target="../media/image68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16249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80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16249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47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33" y="1615545"/>
            <a:ext cx="9936421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033" y="4336618"/>
            <a:ext cx="9936421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67C1-2311-481A-8DC7-1310252A8684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E2E2-506F-467C-A144-561A1A166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565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034" y="1725046"/>
            <a:ext cx="4896207" cy="41116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2247" y="1725046"/>
            <a:ext cx="4896207" cy="41116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67C1-2311-481A-8DC7-1310252A8684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E2E2-506F-467C-A144-561A1A166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113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4" y="345010"/>
            <a:ext cx="9936421" cy="125253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535" y="1588543"/>
            <a:ext cx="4873706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535" y="2367064"/>
            <a:ext cx="4873706" cy="34815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2247" y="1588543"/>
            <a:ext cx="4897708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2247" y="2367064"/>
            <a:ext cx="4897708" cy="34815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67C1-2311-481A-8DC7-1310252A8684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E2E2-506F-467C-A144-561A1A166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02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67C1-2311-481A-8DC7-1310252A8684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E2E2-506F-467C-A144-561A1A166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68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67C1-2311-481A-8DC7-1310252A8684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E2E2-506F-467C-A144-561A1A166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1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5" y="432012"/>
            <a:ext cx="3715657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7708" y="933026"/>
            <a:ext cx="5832247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5" y="1944052"/>
            <a:ext cx="3715657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67C1-2311-481A-8DC7-1310252A8684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E2E2-506F-467C-A144-561A1A166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81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5" y="432012"/>
            <a:ext cx="3715657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7708" y="933026"/>
            <a:ext cx="5832247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5" y="1944052"/>
            <a:ext cx="3715657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67C1-2311-481A-8DC7-1310252A8684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E2E2-506F-467C-A144-561A1A166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139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67C1-2311-481A-8DC7-1310252A8684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E2E2-506F-467C-A144-561A1A166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29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4349" y="345009"/>
            <a:ext cx="2484105" cy="54916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033" y="345009"/>
            <a:ext cx="7308310" cy="54916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67C1-2311-481A-8DC7-1310252A8684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E2E2-506F-467C-A144-561A1A166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29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034" y="345010"/>
            <a:ext cx="9936421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034" y="1725046"/>
            <a:ext cx="9936421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033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367C1-2311-481A-8DC7-1310252A8684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162" y="6006163"/>
            <a:ext cx="3888165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6345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6E2E2-506F-467C-A144-561A1A1664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84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13" Type="http://schemas.openxmlformats.org/officeDocument/2006/relationships/image" Target="../media/image71.png"/><Relationship Id="rId3" Type="http://schemas.openxmlformats.org/officeDocument/2006/relationships/image" Target="../media/image69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0.pn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65.wmf"/><Relationship Id="rId10" Type="http://schemas.openxmlformats.org/officeDocument/2006/relationships/image" Target="../media/image67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"/>
            <a:ext cx="11520488" cy="647951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577" y="68580"/>
            <a:ext cx="7241125" cy="403404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57398" y="2142584"/>
            <a:ext cx="51306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cs typeface="+mn-ea"/>
                <a:sym typeface="+mn-lt"/>
              </a:rPr>
              <a:t>EBS/EIBC</a:t>
            </a:r>
          </a:p>
        </p:txBody>
      </p:sp>
      <p:sp>
        <p:nvSpPr>
          <p:cNvPr id="6" name="矩形 5"/>
          <p:cNvSpPr/>
          <p:nvPr/>
        </p:nvSpPr>
        <p:spPr>
          <a:xfrm>
            <a:off x="457398" y="1449717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FFC000"/>
                </a:solidFill>
                <a:cs typeface="+mn-ea"/>
                <a:sym typeface="+mn-lt"/>
              </a:rPr>
              <a:t>2024</a:t>
            </a:r>
            <a:endParaRPr lang="en-US" altLang="zh-CN" sz="3600" b="1" dirty="0">
              <a:solidFill>
                <a:srgbClr val="FFC000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7398" y="3122606"/>
            <a:ext cx="7545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cs typeface="+mn-ea"/>
                <a:sym typeface="+mn-lt"/>
              </a:rPr>
              <a:t>CONSTRUCTION </a:t>
            </a:r>
            <a:r>
              <a:rPr lang="en-US" altLang="zh-CN" sz="3600" dirty="0">
                <a:solidFill>
                  <a:schemeClr val="bg1"/>
                </a:solidFill>
                <a:cs typeface="+mn-ea"/>
                <a:sym typeface="+mn-lt"/>
              </a:rPr>
              <a:t>GUIDE MANUAL</a:t>
            </a:r>
          </a:p>
        </p:txBody>
      </p:sp>
    </p:spTree>
    <p:extLst>
      <p:ext uri="{BB962C8B-B14F-4D97-AF65-F5344CB8AC3E}">
        <p14:creationId xmlns:p14="http://schemas.microsoft.com/office/powerpoint/2010/main" val="158871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58856" y="1312781"/>
            <a:ext cx="5181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cs typeface="+mn-ea"/>
                <a:sym typeface="+mn-lt"/>
              </a:rPr>
              <a:t>Dear customers and partners</a:t>
            </a:r>
            <a:endParaRPr lang="zh-CN" altLang="zh-CN" sz="2800" b="1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26" y="3640233"/>
            <a:ext cx="6945807" cy="165653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367365" y="2154045"/>
            <a:ext cx="8556811" cy="1221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700" kern="1800" spc="120" dirty="0">
                <a:cs typeface="+mn-ea"/>
                <a:sym typeface="+mn-lt"/>
              </a:rPr>
              <a:t>Thank you for your continuous love and support for the DCA brand. </a:t>
            </a:r>
            <a:r>
              <a:rPr lang="en-US" altLang="zh-CN" sz="1700" kern="1800" spc="120">
                <a:cs typeface="+mn-ea"/>
                <a:sym typeface="+mn-lt"/>
              </a:rPr>
              <a:t>For further development, the current DCA Logo has been upgraded, and the company will gradually replace it with the new one.</a:t>
            </a:r>
            <a:endParaRPr lang="zh-CN" altLang="zh-CN" sz="1700" kern="1800" spc="120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DCA Logo </a:t>
            </a:r>
            <a:r>
              <a:rPr lang="en-US" altLang="zh-CN" sz="2000" b="1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Change Statement</a:t>
            </a:r>
            <a:endParaRPr lang="zh-CN" altLang="en-US" sz="2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622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0488" cy="647779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18" y="1735476"/>
            <a:ext cx="3284402" cy="270567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529091" y="1790656"/>
            <a:ext cx="2826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SHOP OWNER </a:t>
            </a: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MANUAL</a:t>
            </a:r>
          </a:p>
        </p:txBody>
      </p:sp>
      <p:sp>
        <p:nvSpPr>
          <p:cNvPr id="14" name="矩形 13"/>
          <p:cNvSpPr/>
          <p:nvPr/>
        </p:nvSpPr>
        <p:spPr>
          <a:xfrm>
            <a:off x="5529090" y="2502079"/>
            <a:ext cx="33655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solidFill>
                  <a:schemeClr val="bg1">
                    <a:lumMod val="95000"/>
                  </a:schemeClr>
                </a:solidFill>
                <a:cs typeface="+mn-ea"/>
              </a:rPr>
              <a:t>SUPPORT POLICY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552263" y="3893896"/>
            <a:ext cx="5064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APPLICATION&amp; EXAMINATION </a:t>
            </a:r>
            <a:r>
              <a:rPr lang="en-US" altLang="zh-CN" sz="18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FORMS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529090" y="3197735"/>
            <a:ext cx="2496068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STANDARD PROCESS</a:t>
            </a:r>
          </a:p>
        </p:txBody>
      </p:sp>
      <p:sp>
        <p:nvSpPr>
          <p:cNvPr id="10" name="矩形 9"/>
          <p:cNvSpPr/>
          <p:nvPr/>
        </p:nvSpPr>
        <p:spPr>
          <a:xfrm>
            <a:off x="1354956" y="2765819"/>
            <a:ext cx="2344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89"/>
            <a:r>
              <a:rPr lang="en-US" altLang="zh-CN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/>
                <a:ea typeface="宋体" panose="02010600030101010101" pitchFamily="2" charset="-122"/>
              </a:rPr>
              <a:t>CONTENTS</a:t>
            </a:r>
            <a:endParaRPr lang="zh-CN" altLang="en-US" sz="36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238" y="1735476"/>
            <a:ext cx="594542" cy="4897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238" y="2437502"/>
            <a:ext cx="594542" cy="48978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238" y="3139528"/>
            <a:ext cx="594542" cy="48978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238" y="3841555"/>
            <a:ext cx="594542" cy="48978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967348" y="1800272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01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67348" y="2505356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02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967348" y="3189754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03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967348" y="3901779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04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51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0488" cy="647779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19" y="2142380"/>
            <a:ext cx="3284402" cy="270567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161047" y="1031838"/>
            <a:ext cx="49205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SHOP OWNER </a:t>
            </a:r>
            <a:r>
              <a:rPr lang="en-US" altLang="zh-CN" sz="3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MANUAL</a:t>
            </a:r>
          </a:p>
        </p:txBody>
      </p:sp>
      <p:sp>
        <p:nvSpPr>
          <p:cNvPr id="15" name="矩形 14"/>
          <p:cNvSpPr/>
          <p:nvPr/>
        </p:nvSpPr>
        <p:spPr>
          <a:xfrm>
            <a:off x="2982348" y="2008167"/>
            <a:ext cx="4630029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82350" y="3412046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82348" y="4113335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82348" y="4825335"/>
            <a:ext cx="4630029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82349" y="2710757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18688" y="3132662"/>
            <a:ext cx="2440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PART 01</a:t>
            </a:r>
            <a:endParaRPr lang="zh-CN" altLang="en-US" sz="3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046384" y="2135489"/>
            <a:ext cx="3198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EBS/EIBC DESIGN SKETCH</a:t>
            </a:r>
          </a:p>
        </p:txBody>
      </p:sp>
      <p:sp>
        <p:nvSpPr>
          <p:cNvPr id="3" name="矩形 2"/>
          <p:cNvSpPr/>
          <p:nvPr/>
        </p:nvSpPr>
        <p:spPr>
          <a:xfrm>
            <a:off x="5046384" y="2750893"/>
            <a:ext cx="4489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THE BENEFITS OF EIBC SHOP OWNER</a:t>
            </a:r>
          </a:p>
        </p:txBody>
      </p:sp>
      <p:sp>
        <p:nvSpPr>
          <p:cNvPr id="6" name="矩形 5"/>
          <p:cNvSpPr/>
          <p:nvPr/>
        </p:nvSpPr>
        <p:spPr>
          <a:xfrm>
            <a:off x="5046384" y="3366297"/>
            <a:ext cx="1385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EIBC TYPE</a:t>
            </a:r>
          </a:p>
        </p:txBody>
      </p:sp>
      <p:sp>
        <p:nvSpPr>
          <p:cNvPr id="7" name="矩形 6"/>
          <p:cNvSpPr/>
          <p:nvPr/>
        </p:nvSpPr>
        <p:spPr>
          <a:xfrm>
            <a:off x="5046384" y="3981701"/>
            <a:ext cx="4532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STOREFRONT SIGNBOARD STANDARD</a:t>
            </a:r>
          </a:p>
        </p:txBody>
      </p:sp>
      <p:sp>
        <p:nvSpPr>
          <p:cNvPr id="8" name="矩形 7"/>
          <p:cNvSpPr/>
          <p:nvPr/>
        </p:nvSpPr>
        <p:spPr>
          <a:xfrm>
            <a:off x="5046384" y="4597106"/>
            <a:ext cx="4266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REGISTRATION STANDARD OF EIBC 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14" y="2077584"/>
            <a:ext cx="594542" cy="48978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402524" y="2142380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01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14" y="2691715"/>
            <a:ext cx="594542" cy="48978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402524" y="2755065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02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14" y="3305846"/>
            <a:ext cx="594542" cy="48978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402524" y="3362734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03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14" y="3919977"/>
            <a:ext cx="594542" cy="48978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402524" y="3971290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04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14" y="4534106"/>
            <a:ext cx="594542" cy="48978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4402524" y="4591019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05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53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91" y="1156288"/>
            <a:ext cx="7955220" cy="4487028"/>
          </a:xfrm>
          <a:prstGeom prst="rect">
            <a:avLst/>
          </a:prstGeom>
        </p:spPr>
      </p:pic>
      <p:pic>
        <p:nvPicPr>
          <p:cNvPr id="8" name="图片 7" descr="C:\Users\lz\Desktop\东成DCA资料\07-3.jpg07-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639503" y="1301751"/>
            <a:ext cx="2411470" cy="1356366"/>
          </a:xfrm>
          <a:prstGeom prst="rect">
            <a:avLst/>
          </a:prstGeom>
        </p:spPr>
      </p:pic>
      <p:pic>
        <p:nvPicPr>
          <p:cNvPr id="9" name="图片 8" descr="C:\Users\lz\Desktop\东成DCA资料\07-1.jpg07-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645607" y="2830794"/>
            <a:ext cx="2405366" cy="1353057"/>
          </a:xfrm>
          <a:prstGeom prst="rect">
            <a:avLst/>
          </a:prstGeom>
        </p:spPr>
      </p:pic>
      <p:pic>
        <p:nvPicPr>
          <p:cNvPr id="10" name="图片 9" descr="C:\Users\lz\Desktop\东成DCA资料\07-5.jpg07-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639503" y="4356528"/>
            <a:ext cx="2416740" cy="135945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EBS </a:t>
            </a:r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DESIGN SKETCH</a:t>
            </a:r>
          </a:p>
        </p:txBody>
      </p:sp>
      <p:sp>
        <p:nvSpPr>
          <p:cNvPr id="11" name="矩形 10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01-1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4428" y="5807201"/>
            <a:ext cx="974179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lang="en-US" altLang="zh-CN" sz="1000" dirty="0" smtClean="0"/>
              <a:t>Dongcheng </a:t>
            </a:r>
            <a:r>
              <a:rPr lang="en-US" altLang="zh-CN" sz="1000" dirty="0"/>
              <a:t>Company </a:t>
            </a:r>
            <a:r>
              <a:rPr lang="en-US" altLang="zh-CN" sz="1000" dirty="0" smtClean="0"/>
              <a:t>would like </a:t>
            </a:r>
            <a:r>
              <a:rPr lang="en-US" altLang="zh-CN" sz="1000" dirty="0"/>
              <a:t>to </a:t>
            </a:r>
            <a:r>
              <a:rPr lang="en-US" altLang="zh-CN" sz="1000" dirty="0" smtClean="0"/>
              <a:t>offer 100$/m² maximum </a:t>
            </a:r>
            <a:r>
              <a:rPr lang="en-US" altLang="zh-CN" sz="1000" dirty="0"/>
              <a:t>decoration support for EBS, you can contact your business Manager for details if you are interested in it.</a:t>
            </a:r>
          </a:p>
        </p:txBody>
      </p:sp>
    </p:spTree>
    <p:extLst>
      <p:ext uri="{BB962C8B-B14F-4D97-AF65-F5344CB8AC3E}">
        <p14:creationId xmlns:p14="http://schemas.microsoft.com/office/powerpoint/2010/main" val="309351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9" b="8533"/>
          <a:stretch/>
        </p:blipFill>
        <p:spPr>
          <a:xfrm>
            <a:off x="594792" y="1303158"/>
            <a:ext cx="6638276" cy="430379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349445" y="2445434"/>
            <a:ext cx="2373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cs typeface="+mn-ea"/>
                <a:sym typeface="+mn-lt"/>
              </a:rPr>
              <a:t>Storefront Signboard</a:t>
            </a:r>
            <a:endParaRPr lang="zh-CN" altLang="en-US" sz="1800" dirty="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620039" y="4946037"/>
            <a:ext cx="1102554" cy="354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Products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39897" y="4944819"/>
            <a:ext cx="14478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Display Stand</a:t>
            </a:r>
            <a:endParaRPr lang="zh-CN" altLang="en-US" sz="1600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158" y="3008537"/>
            <a:ext cx="1121310" cy="188910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1472" y="3008537"/>
            <a:ext cx="1151121" cy="192076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EIBC DESIGN SKETCH</a:t>
            </a:r>
          </a:p>
        </p:txBody>
      </p:sp>
      <p:sp>
        <p:nvSpPr>
          <p:cNvPr id="13" name="矩形 12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01-1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3158" y="1652685"/>
            <a:ext cx="2722616" cy="74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6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9" b="8533"/>
          <a:stretch/>
        </p:blipFill>
        <p:spPr>
          <a:xfrm>
            <a:off x="594792" y="1303158"/>
            <a:ext cx="6638276" cy="430379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349445" y="2445434"/>
            <a:ext cx="2373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cs typeface="+mn-ea"/>
                <a:sym typeface="+mn-lt"/>
              </a:rPr>
              <a:t>Storefront Signboard</a:t>
            </a:r>
            <a:endParaRPr lang="zh-CN" altLang="en-US" sz="1800" dirty="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620039" y="4946037"/>
            <a:ext cx="1102554" cy="354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Products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39897" y="4944819"/>
            <a:ext cx="14478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Display Stand</a:t>
            </a:r>
            <a:endParaRPr lang="zh-CN" altLang="en-US" sz="1600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158" y="3008537"/>
            <a:ext cx="1121310" cy="188910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1472" y="3008537"/>
            <a:ext cx="1151121" cy="192076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EIBC DESIGN SKETCH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7352BBE-8BFD-4345-8E33-8DC159D49E7F}"/>
              </a:ext>
            </a:extLst>
          </p:cNvPr>
          <p:cNvSpPr/>
          <p:nvPr/>
        </p:nvSpPr>
        <p:spPr>
          <a:xfrm>
            <a:off x="7939897" y="1126074"/>
            <a:ext cx="3048000" cy="104100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05A0253-E2F3-49BF-8138-D6E1C4881BD8}"/>
              </a:ext>
            </a:extLst>
          </p:cNvPr>
          <p:cNvSpPr txBox="1"/>
          <p:nvPr/>
        </p:nvSpPr>
        <p:spPr>
          <a:xfrm>
            <a:off x="8349445" y="1207804"/>
            <a:ext cx="2638452" cy="877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Without Signboard</a:t>
            </a:r>
          </a:p>
          <a:p>
            <a:endParaRPr lang="en-US" altLang="zh-CN" dirty="0"/>
          </a:p>
          <a:p>
            <a:r>
              <a:rPr lang="en-US" altLang="zh-CN" dirty="0"/>
              <a:t>S type : AS  BS  </a:t>
            </a:r>
            <a:r>
              <a:rPr lang="en-US" altLang="zh-CN" dirty="0" smtClean="0"/>
              <a:t>CS ES 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01-1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499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11" y="2554390"/>
            <a:ext cx="2332863" cy="2020761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02F0ECE9-5518-481B-9F63-D1DC81CEA44A}"/>
              </a:ext>
            </a:extLst>
          </p:cNvPr>
          <p:cNvSpPr/>
          <p:nvPr/>
        </p:nvSpPr>
        <p:spPr>
          <a:xfrm>
            <a:off x="3497375" y="1576946"/>
            <a:ext cx="4040398" cy="4040398"/>
          </a:xfrm>
          <a:prstGeom prst="ellipse">
            <a:avLst/>
          </a:prstGeom>
          <a:noFill/>
          <a:ln>
            <a:solidFill>
              <a:schemeClr val="bg2">
                <a:lumMod val="9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021" y="3339862"/>
            <a:ext cx="1310302" cy="365258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10082" y="2924178"/>
            <a:ext cx="4695234" cy="1075598"/>
            <a:chOff x="7248410" y="2630517"/>
            <a:chExt cx="4695234" cy="1075598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78D0C81-10A5-4E38-9C1A-4B91D9D1C219}"/>
                </a:ext>
              </a:extLst>
            </p:cNvPr>
            <p:cNvSpPr txBox="1"/>
            <p:nvPr/>
          </p:nvSpPr>
          <p:spPr>
            <a:xfrm>
              <a:off x="8463014" y="2706071"/>
              <a:ext cx="348063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zh-CN" sz="1800" dirty="0"/>
                <a:t>EXCLUSIVE PROMOTION</a:t>
              </a: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8410" y="2630517"/>
              <a:ext cx="1075598" cy="1075598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6195934" y="4654866"/>
            <a:ext cx="4973377" cy="1092783"/>
            <a:chOff x="6761180" y="4566508"/>
            <a:chExt cx="4973377" cy="1092783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AAD575F-1415-4C8F-8A87-E145A90DFE04}"/>
                </a:ext>
              </a:extLst>
            </p:cNvPr>
            <p:cNvSpPr txBox="1"/>
            <p:nvPr/>
          </p:nvSpPr>
          <p:spPr>
            <a:xfrm>
              <a:off x="7948058" y="4602611"/>
              <a:ext cx="37864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cs typeface="+mn-ea"/>
                  <a:sym typeface="+mn-lt"/>
                </a:rPr>
                <a:t>NEW PRODUCTS PRIORITY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1180" y="4566508"/>
              <a:ext cx="1093706" cy="1092783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6107000" y="1202639"/>
            <a:ext cx="3930568" cy="1166366"/>
            <a:chOff x="6429375" y="1034765"/>
            <a:chExt cx="3930568" cy="1166366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147919A-84C1-449E-94CD-96B0AD5DD31A}"/>
                </a:ext>
              </a:extLst>
            </p:cNvPr>
            <p:cNvSpPr txBox="1"/>
            <p:nvPr/>
          </p:nvSpPr>
          <p:spPr>
            <a:xfrm>
              <a:off x="7601262" y="1034765"/>
              <a:ext cx="27586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cs typeface="+mn-ea"/>
                  <a:sym typeface="+mn-lt"/>
                </a:rPr>
                <a:t>SALES SPONSOR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375" y="1109191"/>
              <a:ext cx="1091940" cy="109194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377160" y="1245996"/>
            <a:ext cx="4563246" cy="1140499"/>
            <a:chOff x="269775" y="1320881"/>
            <a:chExt cx="4563246" cy="1140499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71F8D7A-4B7E-4678-81DA-9517FAA8ADED}"/>
                </a:ext>
              </a:extLst>
            </p:cNvPr>
            <p:cNvSpPr txBox="1"/>
            <p:nvPr/>
          </p:nvSpPr>
          <p:spPr>
            <a:xfrm>
              <a:off x="269775" y="1320881"/>
              <a:ext cx="28591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cs typeface="+mn-ea"/>
                  <a:sym typeface="+mn-lt"/>
                </a:rPr>
                <a:t>SHOP IMAGE UPGRADE</a:t>
              </a:r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7423" y="1384873"/>
              <a:ext cx="1075598" cy="1076507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377160" y="4658783"/>
            <a:ext cx="4483966" cy="1088866"/>
            <a:chOff x="469937" y="4658783"/>
            <a:chExt cx="4483966" cy="108886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5037" y="4658783"/>
              <a:ext cx="1088866" cy="1088866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469937" y="4690969"/>
              <a:ext cx="2646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dirty="0" smtClean="0">
                  <a:sym typeface="+mn-lt"/>
                </a:rPr>
                <a:t>T</a:t>
              </a:r>
              <a:r>
                <a:rPr lang="en-US" altLang="zh-CN" sz="1800" dirty="0" smtClean="0"/>
                <a:t>ECHNICAL TRAINING</a:t>
              </a:r>
              <a:endParaRPr lang="zh-CN" altLang="en-US" sz="1800" dirty="0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74658" y="2884669"/>
            <a:ext cx="3828063" cy="1072716"/>
            <a:chOff x="339894" y="2639479"/>
            <a:chExt cx="3828063" cy="1072716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B71F8D7A-4B7E-4678-81DA-9517FAA8ADED}"/>
                </a:ext>
              </a:extLst>
            </p:cNvPr>
            <p:cNvSpPr txBox="1"/>
            <p:nvPr/>
          </p:nvSpPr>
          <p:spPr>
            <a:xfrm>
              <a:off x="339894" y="2889653"/>
              <a:ext cx="3008671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zh-CN" sz="1700" dirty="0">
                  <a:cs typeface="+mn-ea"/>
                  <a:sym typeface="+mn-lt"/>
                </a:rPr>
                <a:t>FOC </a:t>
              </a:r>
              <a:r>
                <a:rPr lang="en-US" altLang="zh-CN" sz="1700" dirty="0" smtClean="0">
                  <a:cs typeface="+mn-ea"/>
                  <a:sym typeface="+mn-lt"/>
                </a:rPr>
                <a:t>DISPLAY TOOLS</a:t>
              </a:r>
              <a:endParaRPr lang="en-US" altLang="zh-CN" sz="1700" dirty="0">
                <a:cs typeface="+mn-ea"/>
                <a:sym typeface="+mn-lt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5241" y="2639479"/>
              <a:ext cx="1072716" cy="1072716"/>
            </a:xfrm>
            <a:prstGeom prst="rect">
              <a:avLst/>
            </a:prstGeom>
          </p:spPr>
        </p:pic>
      </p:grpSp>
      <p:sp>
        <p:nvSpPr>
          <p:cNvPr id="28" name="矩形 27"/>
          <p:cNvSpPr/>
          <p:nvPr/>
        </p:nvSpPr>
        <p:spPr>
          <a:xfrm>
            <a:off x="1753459" y="289928"/>
            <a:ext cx="4991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THE BENEFITS OF EIBC </a:t>
            </a:r>
            <a:r>
              <a:rPr lang="en-US" altLang="zh-CN" sz="2000" b="1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SHOP OWNER</a:t>
            </a:r>
            <a:endParaRPr lang="en-US" altLang="zh-CN" sz="2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7160" y="1606241"/>
            <a:ext cx="3235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Free </a:t>
            </a:r>
            <a:r>
              <a:rPr lang="en-US" altLang="zh-CN" sz="1200" dirty="0" smtClean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Display Stands </a:t>
            </a: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&amp; </a:t>
            </a:r>
            <a:r>
              <a:rPr lang="en-US" altLang="zh-CN" sz="1200" dirty="0" smtClean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Decoration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Signboard &amp; Variety promotion items support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Increase </a:t>
            </a: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the rate of entering the store, </a:t>
            </a:r>
            <a:r>
              <a:rPr lang="en-US" altLang="zh-CN" sz="1200" dirty="0" smtClean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 and the </a:t>
            </a: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rate of transaction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234A67C-FC31-41C1-9551-4EE3221B79DF}"/>
              </a:ext>
            </a:extLst>
          </p:cNvPr>
          <p:cNvSpPr txBox="1"/>
          <p:nvPr/>
        </p:nvSpPr>
        <p:spPr>
          <a:xfrm>
            <a:off x="7697667" y="1605968"/>
            <a:ext cx="2339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Visiting on </a:t>
            </a:r>
            <a:r>
              <a:rPr lang="en-US" altLang="zh-CN" sz="1200" dirty="0" smtClean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Marketing Activities Plan</a:t>
            </a:r>
            <a:endParaRPr lang="en-US" altLang="zh-CN" sz="1200" dirty="0">
              <a:latin typeface="等线" panose="02010600030101010101" pitchFamily="2" charset="-122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7F8AD16-1E26-49BA-BB71-83E87DEA03AD}"/>
              </a:ext>
            </a:extLst>
          </p:cNvPr>
          <p:cNvSpPr txBox="1"/>
          <p:nvPr/>
        </p:nvSpPr>
        <p:spPr>
          <a:xfrm>
            <a:off x="344384" y="3606318"/>
            <a:ext cx="259939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Get the free Display Machines ever year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6489E25-35BD-4FE7-9593-8452A63ACCC2}"/>
              </a:ext>
            </a:extLst>
          </p:cNvPr>
          <p:cNvSpPr txBox="1"/>
          <p:nvPr/>
        </p:nvSpPr>
        <p:spPr>
          <a:xfrm>
            <a:off x="8005143" y="3323953"/>
            <a:ext cx="31468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Exclusive Promotion in Selected Models 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6EB3F2F-02AB-4EDF-A180-1CF74B82BAFA}"/>
              </a:ext>
            </a:extLst>
          </p:cNvPr>
          <p:cNvSpPr/>
          <p:nvPr/>
        </p:nvSpPr>
        <p:spPr>
          <a:xfrm>
            <a:off x="377160" y="5056229"/>
            <a:ext cx="3119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Free technical training from Dongcheng College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98BBFCD-B6A5-43DF-9F82-BCE2DA4DBDF5}"/>
              </a:ext>
            </a:extLst>
          </p:cNvPr>
          <p:cNvSpPr txBox="1"/>
          <p:nvPr/>
        </p:nvSpPr>
        <p:spPr>
          <a:xfrm>
            <a:off x="7493767" y="5056229"/>
            <a:ext cx="3675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New Products Launching </a:t>
            </a:r>
            <a:r>
              <a:rPr lang="en-US" altLang="zh-CN" sz="1200" dirty="0" smtClean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Priority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The rights to join the Experience and Test plan of New </a:t>
            </a:r>
            <a:r>
              <a:rPr lang="en-US" altLang="zh-CN" sz="1200" dirty="0" smtClean="0"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products</a:t>
            </a:r>
            <a:endParaRPr lang="en-US" altLang="zh-CN" sz="1200" dirty="0">
              <a:latin typeface="等线" panose="02010600030101010101" pitchFamily="2" charset="-122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01-2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473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图片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286" y="3566005"/>
            <a:ext cx="1585830" cy="348596"/>
          </a:xfrm>
          <a:prstGeom prst="rect">
            <a:avLst/>
          </a:prstGeom>
        </p:spPr>
      </p:pic>
      <p:pic>
        <p:nvPicPr>
          <p:cNvPr id="95" name="图片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827" y="4905331"/>
            <a:ext cx="1486449" cy="348596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752" y="4235756"/>
            <a:ext cx="1342717" cy="348596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086" y="3567505"/>
            <a:ext cx="1250190" cy="348596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702" y="2895565"/>
            <a:ext cx="1250190" cy="348596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191" y="2226410"/>
            <a:ext cx="1250190" cy="348596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286" y="4205846"/>
            <a:ext cx="1585830" cy="358623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286" y="2902858"/>
            <a:ext cx="1585830" cy="350860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285" y="2230133"/>
            <a:ext cx="1585831" cy="35862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966" y="4889148"/>
            <a:ext cx="1606150" cy="34859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3716402" y="1479405"/>
            <a:ext cx="2489716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41276" y="1495140"/>
            <a:ext cx="2185834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7213" y="1467757"/>
            <a:ext cx="532435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cs typeface="+mn-ea"/>
                <a:sym typeface="+mn-lt"/>
              </a:rPr>
              <a:t>AA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7214" y="2842641"/>
            <a:ext cx="381965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cs typeface="+mn-ea"/>
                <a:sym typeface="+mn-lt"/>
              </a:rPr>
              <a:t>B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7215" y="2155199"/>
            <a:ext cx="381965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cs typeface="+mn-ea"/>
                <a:sym typeface="+mn-lt"/>
              </a:rPr>
              <a:t>A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7214" y="3525337"/>
            <a:ext cx="381965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cs typeface="+mn-ea"/>
                <a:sym typeface="+mn-lt"/>
              </a:rPr>
              <a:t>C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47214" y="4208033"/>
            <a:ext cx="381965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cs typeface="+mn-ea"/>
                <a:sym typeface="+mn-lt"/>
              </a:rPr>
              <a:t>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7213" y="4890729"/>
            <a:ext cx="381965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cs typeface="+mn-ea"/>
                <a:sym typeface="+mn-lt"/>
              </a:rPr>
              <a:t>F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47213" y="5647009"/>
            <a:ext cx="9922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cs typeface="+mn-ea"/>
                <a:sym typeface="+mn-lt"/>
              </a:rPr>
              <a:t>Type </a:t>
            </a:r>
            <a:r>
              <a:rPr lang="en-US" altLang="zh-CN" sz="1000" dirty="0">
                <a:cs typeface="+mn-ea"/>
                <a:sym typeface="+mn-lt"/>
              </a:rPr>
              <a:t>S</a:t>
            </a:r>
            <a:r>
              <a:rPr lang="zh-CN" altLang="en-US" sz="1000" dirty="0">
                <a:cs typeface="+mn-ea"/>
                <a:sym typeface="+mn-lt"/>
              </a:rPr>
              <a:t> </a:t>
            </a:r>
            <a:r>
              <a:rPr lang="en-US" altLang="zh-CN" sz="1000" dirty="0">
                <a:cs typeface="+mn-ea"/>
                <a:sym typeface="+mn-lt"/>
              </a:rPr>
              <a:t>is without storefront </a:t>
            </a:r>
            <a:r>
              <a:rPr lang="en-US" altLang="zh-CN" sz="1000" dirty="0" smtClean="0">
                <a:cs typeface="+mn-ea"/>
                <a:sym typeface="+mn-lt"/>
              </a:rPr>
              <a:t>signboards; </a:t>
            </a:r>
            <a:r>
              <a:rPr lang="en-US" altLang="zh-CN" sz="1000" dirty="0">
                <a:cs typeface="+mn-ea"/>
                <a:sym typeface="+mn-lt"/>
              </a:rPr>
              <a:t>Type F</a:t>
            </a:r>
            <a:r>
              <a:rPr lang="zh-CN" altLang="en-US" sz="1000" dirty="0">
                <a:cs typeface="+mn-ea"/>
                <a:sym typeface="+mn-lt"/>
              </a:rPr>
              <a:t> </a:t>
            </a:r>
            <a:r>
              <a:rPr lang="en-US" altLang="zh-CN" sz="1000" dirty="0"/>
              <a:t>applies to only some specific markets</a:t>
            </a:r>
            <a:r>
              <a:rPr lang="en-US" altLang="zh-CN" sz="1000" dirty="0" smtClean="0"/>
              <a:t>.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650" y="1461416"/>
            <a:ext cx="378216" cy="378216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486" y="1462129"/>
            <a:ext cx="377109" cy="3767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522" y="1462274"/>
            <a:ext cx="376501" cy="37650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8222" y="1467235"/>
            <a:ext cx="429730" cy="42396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3665" y="1488344"/>
            <a:ext cx="393640" cy="388284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1957646" y="1544787"/>
            <a:ext cx="16932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$ 2800 FOC Tools/year</a:t>
            </a:r>
            <a:endParaRPr lang="zh-CN" altLang="en-US" sz="1100" b="1" dirty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415993" y="959279"/>
            <a:ext cx="1657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Up to $100/㎡ </a:t>
            </a:r>
            <a:r>
              <a:rPr lang="en-US" altLang="zh-CN" sz="1000" dirty="0" smtClean="0">
                <a:solidFill>
                  <a:schemeClr val="bg1"/>
                </a:solidFill>
                <a:cs typeface="+mn-ea"/>
                <a:sym typeface="+mn-lt"/>
              </a:rPr>
              <a:t>subsidy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211047" y="1540512"/>
            <a:ext cx="23185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cs typeface="+mn-ea"/>
                <a:sym typeface="+mn-lt"/>
              </a:rPr>
              <a:t>$ </a:t>
            </a:r>
            <a:r>
              <a:rPr lang="en-US" altLang="zh-CN" sz="1100" b="1" dirty="0" smtClean="0">
                <a:cs typeface="+mn-ea"/>
                <a:sym typeface="+mn-lt"/>
              </a:rPr>
              <a:t>1000/year </a:t>
            </a:r>
            <a:r>
              <a:rPr lang="en-US" altLang="zh-CN" sz="900" b="1" dirty="0">
                <a:cs typeface="+mn-ea"/>
                <a:sym typeface="+mn-lt"/>
              </a:rPr>
              <a:t>S</a:t>
            </a:r>
            <a:r>
              <a:rPr lang="en-US" altLang="zh-CN" sz="900" b="1" dirty="0" smtClean="0">
                <a:cs typeface="+mn-ea"/>
                <a:sym typeface="+mn-lt"/>
              </a:rPr>
              <a:t>ignboard Support </a:t>
            </a:r>
            <a:endParaRPr lang="zh-CN" altLang="en-US" sz="900" b="1" dirty="0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726750" y="2232720"/>
            <a:ext cx="1173247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441276" y="2228168"/>
            <a:ext cx="1217034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486" y="2167014"/>
            <a:ext cx="377109" cy="37679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268" y="2167159"/>
            <a:ext cx="376501" cy="376501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8222" y="2200263"/>
            <a:ext cx="429730" cy="423962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3665" y="2221372"/>
            <a:ext cx="409680" cy="404106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1994528" y="2282092"/>
            <a:ext cx="16067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 </a:t>
            </a:r>
            <a:r>
              <a:rPr lang="en-US" altLang="zh-CN" sz="1100" b="1" dirty="0">
                <a:cs typeface="+mn-ea"/>
                <a:sym typeface="+mn-lt"/>
              </a:rPr>
              <a:t>800 FOC Tools/year</a:t>
            </a:r>
            <a:endParaRPr lang="zh-CN" altLang="en-US" sz="1100" b="1" dirty="0"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211046" y="2273540"/>
            <a:ext cx="199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</a:t>
            </a:r>
            <a:r>
              <a:rPr lang="en-US" altLang="zh-CN" sz="1100" b="1" dirty="0">
                <a:cs typeface="+mn-ea"/>
                <a:sym typeface="+mn-lt"/>
              </a:rPr>
              <a:t>400/year </a:t>
            </a:r>
            <a:r>
              <a:rPr lang="en-US" altLang="zh-CN" sz="900" b="1" dirty="0" smtClean="0">
                <a:cs typeface="+mn-ea"/>
                <a:sym typeface="+mn-lt"/>
              </a:rPr>
              <a:t>Signboard Support </a:t>
            </a:r>
            <a:endParaRPr lang="zh-CN" altLang="en-US" sz="900" b="1" dirty="0"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719049" y="2899647"/>
            <a:ext cx="1068364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433574" y="2895095"/>
            <a:ext cx="1051213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876" y="2832023"/>
            <a:ext cx="409603" cy="409603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486" y="2832023"/>
            <a:ext cx="377109" cy="376791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734" y="2832023"/>
            <a:ext cx="376501" cy="376501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0520" y="2867190"/>
            <a:ext cx="429730" cy="423962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5963" y="2888299"/>
            <a:ext cx="409680" cy="404106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1986826" y="2949019"/>
            <a:ext cx="16558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</a:t>
            </a:r>
            <a:r>
              <a:rPr lang="en-US" altLang="zh-CN" sz="1100" b="1" dirty="0">
                <a:cs typeface="+mn-ea"/>
                <a:sym typeface="+mn-lt"/>
              </a:rPr>
              <a:t>500 FOC </a:t>
            </a:r>
            <a:r>
              <a:rPr lang="en-US" altLang="zh-CN" sz="1100" b="1" dirty="0" smtClean="0">
                <a:cs typeface="+mn-ea"/>
                <a:sym typeface="+mn-lt"/>
              </a:rPr>
              <a:t>Tools/year</a:t>
            </a:r>
            <a:endParaRPr lang="zh-CN" altLang="en-US" sz="1100" b="1" dirty="0"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203344" y="2940467"/>
            <a:ext cx="18969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</a:t>
            </a:r>
            <a:r>
              <a:rPr lang="en-US" altLang="zh-CN" sz="1100" b="1" dirty="0">
                <a:cs typeface="+mn-ea"/>
                <a:sym typeface="+mn-lt"/>
              </a:rPr>
              <a:t>300/year </a:t>
            </a:r>
            <a:r>
              <a:rPr lang="en-US" altLang="zh-CN" sz="900" b="1" dirty="0" smtClean="0">
                <a:cs typeface="+mn-ea"/>
                <a:sym typeface="+mn-lt"/>
              </a:rPr>
              <a:t>Signboard Support </a:t>
            </a:r>
            <a:endParaRPr lang="zh-CN" altLang="en-US" sz="900" b="1" dirty="0"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710710" y="3567820"/>
            <a:ext cx="911035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425236" y="3563268"/>
            <a:ext cx="959798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098" y="3516970"/>
            <a:ext cx="383159" cy="383159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486" y="3516970"/>
            <a:ext cx="377109" cy="376791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653" y="3516970"/>
            <a:ext cx="376501" cy="376501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2182" y="3535363"/>
            <a:ext cx="429730" cy="423962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7625" y="3556472"/>
            <a:ext cx="409680" cy="404106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1978488" y="3617192"/>
            <a:ext cx="16709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</a:t>
            </a:r>
            <a:r>
              <a:rPr lang="en-US" altLang="zh-CN" sz="1100" b="1" dirty="0">
                <a:cs typeface="+mn-ea"/>
                <a:sym typeface="+mn-lt"/>
              </a:rPr>
              <a:t>380 FOC </a:t>
            </a:r>
            <a:r>
              <a:rPr lang="en-US" altLang="zh-CN" sz="1100" b="1" dirty="0" smtClean="0">
                <a:cs typeface="+mn-ea"/>
                <a:sym typeface="+mn-lt"/>
              </a:rPr>
              <a:t>Tools/year</a:t>
            </a:r>
            <a:endParaRPr lang="zh-CN" altLang="en-US" sz="1100" b="1" dirty="0"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195007" y="3608640"/>
            <a:ext cx="20111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</a:t>
            </a:r>
            <a:r>
              <a:rPr lang="en-US" altLang="zh-CN" sz="1100" b="1" dirty="0">
                <a:cs typeface="+mn-ea"/>
                <a:sym typeface="+mn-lt"/>
              </a:rPr>
              <a:t>200/year </a:t>
            </a:r>
            <a:r>
              <a:rPr lang="en-US" altLang="zh-CN" sz="900" b="1" dirty="0" smtClean="0">
                <a:cs typeface="+mn-ea"/>
                <a:sym typeface="+mn-lt"/>
              </a:rPr>
              <a:t>Signboard Support </a:t>
            </a:r>
            <a:endParaRPr lang="zh-CN" altLang="en-US" sz="900" b="1" dirty="0"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416898" y="4229135"/>
            <a:ext cx="893322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816" y="4201723"/>
            <a:ext cx="391722" cy="391722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486" y="4201917"/>
            <a:ext cx="377109" cy="376791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3844" y="4201230"/>
            <a:ext cx="429730" cy="423962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1970149" y="4283059"/>
            <a:ext cx="16793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</a:t>
            </a:r>
            <a:r>
              <a:rPr lang="en-US" altLang="zh-CN" sz="1100" b="1" dirty="0">
                <a:cs typeface="+mn-ea"/>
                <a:sym typeface="+mn-lt"/>
              </a:rPr>
              <a:t>250 FOC </a:t>
            </a:r>
            <a:r>
              <a:rPr lang="en-US" altLang="zh-CN" sz="1100" b="1" dirty="0" smtClean="0">
                <a:cs typeface="+mn-ea"/>
                <a:sym typeface="+mn-lt"/>
              </a:rPr>
              <a:t>Tools/year</a:t>
            </a:r>
            <a:endParaRPr lang="zh-CN" altLang="en-US" sz="1100" b="1" dirty="0"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408560" y="4902971"/>
            <a:ext cx="716435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1" name="图片 7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870" y="4879453"/>
            <a:ext cx="391614" cy="391614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486" y="4886865"/>
            <a:ext cx="377109" cy="376791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5506" y="4875066"/>
            <a:ext cx="429730" cy="423962"/>
          </a:xfrm>
          <a:prstGeom prst="rect">
            <a:avLst/>
          </a:prstGeom>
        </p:spPr>
      </p:pic>
      <p:sp>
        <p:nvSpPr>
          <p:cNvPr id="74" name="文本框 73"/>
          <p:cNvSpPr txBox="1"/>
          <p:nvPr/>
        </p:nvSpPr>
        <p:spPr>
          <a:xfrm>
            <a:off x="1961814" y="4956895"/>
            <a:ext cx="16876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</a:t>
            </a:r>
            <a:r>
              <a:rPr lang="en-US" altLang="zh-CN" sz="1100" b="1" dirty="0">
                <a:cs typeface="+mn-ea"/>
                <a:sym typeface="+mn-lt"/>
              </a:rPr>
              <a:t>100 FOC </a:t>
            </a:r>
            <a:r>
              <a:rPr lang="en-US" altLang="zh-CN" sz="1100" b="1" dirty="0" smtClean="0">
                <a:cs typeface="+mn-ea"/>
                <a:sym typeface="+mn-lt"/>
              </a:rPr>
              <a:t>Tools/year</a:t>
            </a:r>
            <a:endParaRPr lang="zh-CN" altLang="en-US" sz="1100" b="1" dirty="0"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713661" y="4208832"/>
            <a:ext cx="911035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0576" y="4197484"/>
            <a:ext cx="409680" cy="404106"/>
          </a:xfrm>
          <a:prstGeom prst="rect">
            <a:avLst/>
          </a:prstGeom>
        </p:spPr>
      </p:pic>
      <p:sp>
        <p:nvSpPr>
          <p:cNvPr id="78" name="文本框 77"/>
          <p:cNvSpPr txBox="1"/>
          <p:nvPr/>
        </p:nvSpPr>
        <p:spPr>
          <a:xfrm>
            <a:off x="4197958" y="4249652"/>
            <a:ext cx="20081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</a:t>
            </a:r>
            <a:r>
              <a:rPr lang="en-US" altLang="zh-CN" sz="1100" b="1" dirty="0">
                <a:cs typeface="+mn-ea"/>
                <a:sym typeface="+mn-lt"/>
              </a:rPr>
              <a:t>200/year </a:t>
            </a:r>
            <a:r>
              <a:rPr lang="en-US" altLang="zh-CN" sz="900" b="1" dirty="0" smtClean="0">
                <a:cs typeface="+mn-ea"/>
                <a:sym typeface="+mn-lt"/>
              </a:rPr>
              <a:t>Signboard Support </a:t>
            </a:r>
            <a:endParaRPr lang="zh-CN" altLang="en-US" sz="900" b="1" dirty="0">
              <a:cs typeface="+mn-ea"/>
              <a:sym typeface="+mn-lt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3715743" y="4892452"/>
            <a:ext cx="911035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658" y="4881104"/>
            <a:ext cx="409680" cy="404106"/>
          </a:xfrm>
          <a:prstGeom prst="rect">
            <a:avLst/>
          </a:prstGeom>
        </p:spPr>
      </p:pic>
      <p:sp>
        <p:nvSpPr>
          <p:cNvPr id="82" name="文本框 81"/>
          <p:cNvSpPr txBox="1"/>
          <p:nvPr/>
        </p:nvSpPr>
        <p:spPr>
          <a:xfrm>
            <a:off x="4200040" y="4933272"/>
            <a:ext cx="23295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</a:t>
            </a:r>
            <a:r>
              <a:rPr lang="en-US" altLang="zh-CN" sz="1100" b="1" dirty="0">
                <a:cs typeface="+mn-ea"/>
                <a:sym typeface="+mn-lt"/>
              </a:rPr>
              <a:t>200/year </a:t>
            </a:r>
            <a:r>
              <a:rPr lang="en-US" altLang="zh-CN" sz="900" b="1" dirty="0" smtClean="0">
                <a:cs typeface="+mn-ea"/>
                <a:sym typeface="+mn-lt"/>
              </a:rPr>
              <a:t>Signboard Support </a:t>
            </a:r>
            <a:endParaRPr lang="zh-CN" altLang="en-US" sz="900" b="1" dirty="0">
              <a:cs typeface="+mn-ea"/>
              <a:sym typeface="+mn-lt"/>
            </a:endParaRPr>
          </a:p>
        </p:txBody>
      </p:sp>
      <p:pic>
        <p:nvPicPr>
          <p:cNvPr id="83" name="图片 8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650" y="2146719"/>
            <a:ext cx="378216" cy="378216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650" y="2832023"/>
            <a:ext cx="378216" cy="378216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876" y="2150608"/>
            <a:ext cx="409603" cy="409603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876" y="1445723"/>
            <a:ext cx="409603" cy="409603"/>
          </a:xfrm>
          <a:prstGeom prst="rect">
            <a:avLst/>
          </a:prstGeom>
        </p:spPr>
      </p:pic>
      <p:sp>
        <p:nvSpPr>
          <p:cNvPr id="96" name="矩形 95"/>
          <p:cNvSpPr/>
          <p:nvPr/>
        </p:nvSpPr>
        <p:spPr>
          <a:xfrm>
            <a:off x="1753459" y="289928"/>
            <a:ext cx="52406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THE BENEFITS OF EIBC </a:t>
            </a:r>
            <a:r>
              <a:rPr lang="en-US" altLang="zh-CN" sz="2000" b="1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SHOP OWNER</a:t>
            </a:r>
            <a:endParaRPr lang="en-US" altLang="zh-CN" sz="2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2" name="图片 1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982" y="3555152"/>
            <a:ext cx="1591304" cy="348596"/>
          </a:xfrm>
          <a:prstGeom prst="rect">
            <a:avLst/>
          </a:prstGeom>
        </p:spPr>
      </p:pic>
      <p:pic>
        <p:nvPicPr>
          <p:cNvPr id="103" name="图片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981" y="4205846"/>
            <a:ext cx="1611729" cy="358623"/>
          </a:xfrm>
          <a:prstGeom prst="rect">
            <a:avLst/>
          </a:prstGeom>
        </p:spPr>
      </p:pic>
      <p:pic>
        <p:nvPicPr>
          <p:cNvPr id="104" name="图片 1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982" y="2902857"/>
            <a:ext cx="1591304" cy="350860"/>
          </a:xfrm>
          <a:prstGeom prst="rect">
            <a:avLst/>
          </a:prstGeom>
        </p:spPr>
      </p:pic>
      <p:pic>
        <p:nvPicPr>
          <p:cNvPr id="105" name="图片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473" y="2230132"/>
            <a:ext cx="1594133" cy="358623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248" y="4901798"/>
            <a:ext cx="1630462" cy="348596"/>
          </a:xfrm>
          <a:prstGeom prst="rect">
            <a:avLst/>
          </a:prstGeom>
        </p:spPr>
      </p:pic>
      <p:sp>
        <p:nvSpPr>
          <p:cNvPr id="107" name="矩形 106"/>
          <p:cNvSpPr/>
          <p:nvPr/>
        </p:nvSpPr>
        <p:spPr>
          <a:xfrm>
            <a:off x="6450534" y="1467616"/>
            <a:ext cx="1879072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6450534" y="2232720"/>
            <a:ext cx="723122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6749638" y="2295950"/>
            <a:ext cx="17718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$400 </a:t>
            </a:r>
            <a:r>
              <a:rPr lang="en-US" altLang="zh-CN" sz="900" b="1" dirty="0" smtClean="0">
                <a:cs typeface="+mn-ea"/>
                <a:sym typeface="+mn-lt"/>
              </a:rPr>
              <a:t>Decoration Support</a:t>
            </a:r>
            <a:endParaRPr lang="zh-CN" altLang="en-US" sz="900" b="1" dirty="0">
              <a:cs typeface="+mn-ea"/>
              <a:sym typeface="+mn-lt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6442833" y="2899647"/>
            <a:ext cx="658478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6434494" y="3567820"/>
            <a:ext cx="561509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6748844" y="3644366"/>
            <a:ext cx="2062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$200 </a:t>
            </a:r>
            <a:r>
              <a:rPr lang="en-US" altLang="zh-CN" sz="900" b="1" dirty="0">
                <a:cs typeface="+mn-ea"/>
                <a:sym typeface="+mn-lt"/>
              </a:rPr>
              <a:t>Decoration Support</a:t>
            </a:r>
            <a:endParaRPr lang="zh-CN" altLang="en-US" sz="900" b="1" dirty="0">
              <a:cs typeface="+mn-ea"/>
              <a:sym typeface="+mn-lt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6437445" y="4208832"/>
            <a:ext cx="561509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6439527" y="4892452"/>
            <a:ext cx="561509" cy="354071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23" name="图片 1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381" y="1466911"/>
            <a:ext cx="370866" cy="371179"/>
          </a:xfrm>
          <a:prstGeom prst="rect">
            <a:avLst/>
          </a:prstGeom>
        </p:spPr>
      </p:pic>
      <p:pic>
        <p:nvPicPr>
          <p:cNvPr id="124" name="图片 1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533" y="2228494"/>
            <a:ext cx="370866" cy="371179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611" y="2886614"/>
            <a:ext cx="370866" cy="371179"/>
          </a:xfrm>
          <a:prstGeom prst="rect">
            <a:avLst/>
          </a:prstGeom>
        </p:spPr>
      </p:pic>
      <p:pic>
        <p:nvPicPr>
          <p:cNvPr id="126" name="图片 1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271" y="3570391"/>
            <a:ext cx="370866" cy="371179"/>
          </a:xfrm>
          <a:prstGeom prst="rect">
            <a:avLst/>
          </a:prstGeom>
        </p:spPr>
      </p:pic>
      <p:pic>
        <p:nvPicPr>
          <p:cNvPr id="127" name="图片 1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212" y="4202991"/>
            <a:ext cx="370866" cy="371179"/>
          </a:xfrm>
          <a:prstGeom prst="rect">
            <a:avLst/>
          </a:prstGeom>
        </p:spPr>
      </p:pic>
      <p:pic>
        <p:nvPicPr>
          <p:cNvPr id="128" name="图片 1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886" y="4879057"/>
            <a:ext cx="370866" cy="371179"/>
          </a:xfrm>
          <a:prstGeom prst="rect">
            <a:avLst/>
          </a:prstGeom>
        </p:spPr>
      </p:pic>
      <p:sp>
        <p:nvSpPr>
          <p:cNvPr id="129" name="文本框 128"/>
          <p:cNvSpPr txBox="1"/>
          <p:nvPr/>
        </p:nvSpPr>
        <p:spPr>
          <a:xfrm>
            <a:off x="6718788" y="1531042"/>
            <a:ext cx="17718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$1000 </a:t>
            </a:r>
            <a:r>
              <a:rPr lang="en-US" altLang="zh-CN" sz="900" b="1" dirty="0" smtClean="0">
                <a:cs typeface="+mn-ea"/>
                <a:sym typeface="+mn-lt"/>
              </a:rPr>
              <a:t>Decoration Support</a:t>
            </a:r>
            <a:endParaRPr lang="zh-CN" altLang="en-US" sz="900" b="1" dirty="0">
              <a:cs typeface="+mn-ea"/>
              <a:sym typeface="+mn-lt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6749355" y="2946914"/>
            <a:ext cx="17718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$300 </a:t>
            </a:r>
            <a:r>
              <a:rPr lang="en-US" altLang="zh-CN" sz="900" b="1" dirty="0" smtClean="0">
                <a:cs typeface="+mn-ea"/>
                <a:sym typeface="+mn-lt"/>
              </a:rPr>
              <a:t>Decoration Support</a:t>
            </a:r>
            <a:endParaRPr lang="zh-CN" altLang="en-US" sz="900" b="1" dirty="0">
              <a:cs typeface="+mn-ea"/>
              <a:sym typeface="+mn-lt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6749356" y="4254168"/>
            <a:ext cx="17718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$200 </a:t>
            </a:r>
            <a:r>
              <a:rPr lang="en-US" altLang="zh-CN" sz="900" b="1" dirty="0" smtClean="0">
                <a:cs typeface="+mn-ea"/>
                <a:sym typeface="+mn-lt"/>
              </a:rPr>
              <a:t>Decoration Support</a:t>
            </a:r>
            <a:endParaRPr lang="zh-CN" altLang="en-US" sz="900" b="1" dirty="0">
              <a:cs typeface="+mn-ea"/>
              <a:sym typeface="+mn-lt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6764792" y="4973638"/>
            <a:ext cx="17718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cs typeface="+mn-ea"/>
                <a:sym typeface="+mn-lt"/>
              </a:rPr>
              <a:t>$200 </a:t>
            </a:r>
            <a:r>
              <a:rPr lang="en-US" altLang="zh-CN" sz="900" b="1" dirty="0" smtClean="0">
                <a:cs typeface="+mn-ea"/>
                <a:sym typeface="+mn-lt"/>
              </a:rPr>
              <a:t>Decoration Support</a:t>
            </a:r>
            <a:endParaRPr lang="zh-CN" altLang="en-US" sz="900" b="1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68462" y="846167"/>
            <a:ext cx="219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/>
              <a:t>Construction  Support</a:t>
            </a:r>
          </a:p>
          <a:p>
            <a:pPr algn="ctr"/>
            <a:r>
              <a:rPr lang="en-US" altLang="zh-CN" sz="12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1000" b="1" dirty="0" smtClean="0">
                <a:solidFill>
                  <a:srgbClr val="FF0000"/>
                </a:solidFill>
              </a:rPr>
              <a:t>( Only In The First Year)</a:t>
            </a:r>
            <a:endParaRPr lang="zh-CN" altLang="en-US" sz="1000" b="1" dirty="0">
              <a:solidFill>
                <a:srgbClr val="FF0000"/>
              </a:solidFill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3840429" y="854036"/>
            <a:ext cx="219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/>
              <a:t>Maintenance  Support</a:t>
            </a:r>
          </a:p>
          <a:p>
            <a:pPr algn="ctr"/>
            <a:r>
              <a:rPr lang="en-US" altLang="zh-CN" sz="1100" b="1" dirty="0">
                <a:solidFill>
                  <a:srgbClr val="FF0000"/>
                </a:solidFill>
              </a:rPr>
              <a:t>( Every Year)</a:t>
            </a:r>
            <a:endParaRPr lang="zh-CN" altLang="en-US" sz="1100" b="1" dirty="0">
              <a:solidFill>
                <a:srgbClr val="FF0000"/>
              </a:solidFill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1218502" y="873192"/>
            <a:ext cx="239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/>
              <a:t>Free Display Machine Support </a:t>
            </a:r>
            <a:r>
              <a:rPr lang="en-US" altLang="zh-CN" sz="1100" b="1" dirty="0" smtClean="0">
                <a:solidFill>
                  <a:srgbClr val="FF0000"/>
                </a:solidFill>
              </a:rPr>
              <a:t>( Every Year)</a:t>
            </a:r>
            <a:endParaRPr lang="zh-CN" altLang="en-US" sz="1100" b="1" dirty="0">
              <a:solidFill>
                <a:srgbClr val="FF0000"/>
              </a:solidFill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01-2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8611667" y="873192"/>
            <a:ext cx="2501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/>
              <a:t>Service Support</a:t>
            </a:r>
          </a:p>
          <a:p>
            <a:pPr algn="ctr"/>
            <a:r>
              <a:rPr lang="en-US" altLang="zh-CN" sz="12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1000" b="1" dirty="0" smtClean="0">
                <a:solidFill>
                  <a:srgbClr val="FF0000"/>
                </a:solidFill>
              </a:rPr>
              <a:t>( </a:t>
            </a:r>
            <a:r>
              <a:rPr lang="en-US" altLang="zh-CN" sz="1000" b="1" dirty="0">
                <a:solidFill>
                  <a:srgbClr val="FF0000"/>
                </a:solidFill>
              </a:rPr>
              <a:t>A</a:t>
            </a:r>
            <a:r>
              <a:rPr lang="en-US" altLang="zh-CN" sz="1000" b="1" dirty="0" smtClean="0">
                <a:solidFill>
                  <a:srgbClr val="FF0000"/>
                </a:solidFill>
              </a:rPr>
              <a:t>ccording to The </a:t>
            </a:r>
            <a:r>
              <a:rPr lang="en-US" altLang="zh-CN" sz="1000" b="1" dirty="0">
                <a:solidFill>
                  <a:srgbClr val="FF0000"/>
                </a:solidFill>
              </a:rPr>
              <a:t>M</a:t>
            </a:r>
            <a:r>
              <a:rPr lang="en-US" altLang="zh-CN" sz="1000" b="1" dirty="0" smtClean="0">
                <a:solidFill>
                  <a:srgbClr val="FF0000"/>
                </a:solidFill>
              </a:rPr>
              <a:t>arket </a:t>
            </a:r>
            <a:r>
              <a:rPr lang="en-US" altLang="zh-CN" sz="1000" b="1" dirty="0">
                <a:solidFill>
                  <a:srgbClr val="FF0000"/>
                </a:solidFill>
              </a:rPr>
              <a:t>N</a:t>
            </a:r>
            <a:r>
              <a:rPr lang="en-US" altLang="zh-CN" sz="1000" b="1" dirty="0" smtClean="0">
                <a:solidFill>
                  <a:srgbClr val="FF0000"/>
                </a:solidFill>
              </a:rPr>
              <a:t>eeds)</a:t>
            </a:r>
            <a:endParaRPr lang="zh-CN" altLang="en-US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53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43" y="2769315"/>
            <a:ext cx="4356765" cy="266287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48652" y="1458807"/>
            <a:ext cx="882402" cy="464692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10406" y="1458807"/>
            <a:ext cx="3307020" cy="461665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12pcs 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display stands with </a:t>
            </a: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over 80 items</a:t>
            </a:r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9644" y="1458807"/>
            <a:ext cx="9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8B500"/>
                </a:solidFill>
                <a:cs typeface="+mn-ea"/>
                <a:sym typeface="+mn-lt"/>
              </a:rPr>
              <a:t>AA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982" y="1377573"/>
            <a:ext cx="6061577" cy="469393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TYPE AA</a:t>
            </a:r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EIBC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20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40020" y="1476885"/>
            <a:ext cx="882402" cy="464692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02391" y="1472494"/>
            <a:ext cx="3277428" cy="457275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6pcs 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display stands with </a:t>
            </a: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over 50 items</a:t>
            </a:r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1320" y="1472494"/>
            <a:ext cx="1001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8B500"/>
                </a:solidFill>
                <a:cs typeface="+mn-ea"/>
                <a:sym typeface="+mn-lt"/>
              </a:rPr>
              <a:t>A/AS</a:t>
            </a:r>
            <a:endParaRPr lang="zh-CN" altLang="en-US" sz="2400" b="1" dirty="0">
              <a:solidFill>
                <a:srgbClr val="F8B500"/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07" y="3130551"/>
            <a:ext cx="5461640" cy="186614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447" y="1152377"/>
            <a:ext cx="5532492" cy="493474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53193" y="5574605"/>
            <a:ext cx="3821046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Type S</a:t>
            </a:r>
            <a:r>
              <a:rPr lang="zh-CN" altLang="en-US" sz="1600" dirty="0">
                <a:cs typeface="+mn-ea"/>
                <a:sym typeface="+mn-lt"/>
              </a:rPr>
              <a:t> </a:t>
            </a:r>
            <a:r>
              <a:rPr lang="en-US" altLang="zh-CN" sz="1600" dirty="0">
                <a:cs typeface="+mn-ea"/>
                <a:sym typeface="+mn-lt"/>
              </a:rPr>
              <a:t>is without storefront </a:t>
            </a:r>
            <a:r>
              <a:rPr lang="en-US" altLang="zh-CN" sz="1600" dirty="0" smtClean="0">
                <a:cs typeface="+mn-ea"/>
                <a:sym typeface="+mn-lt"/>
              </a:rPr>
              <a:t>signboards.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TYPE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A/AS</a:t>
            </a:r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EIBC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310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46776" y="1449897"/>
            <a:ext cx="921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prstClr val="white"/>
                </a:solidFill>
                <a:cs typeface="+mn-ea"/>
                <a:sym typeface="+mn-lt"/>
              </a:rPr>
              <a:t>A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6776" y="1479161"/>
            <a:ext cx="882402" cy="464692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08530" y="1479161"/>
            <a:ext cx="3167379" cy="464692"/>
          </a:xfrm>
          <a:prstGeom prst="rect">
            <a:avLst/>
          </a:prstGeom>
          <a:solidFill>
            <a:srgbClr val="0089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4pcs display stands with </a:t>
            </a: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over 30 items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0093" y="1479149"/>
            <a:ext cx="1075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8B500"/>
                </a:solidFill>
                <a:cs typeface="+mn-ea"/>
                <a:sym typeface="+mn-lt"/>
              </a:rPr>
              <a:t>B/BS</a:t>
            </a:r>
            <a:endParaRPr lang="zh-CN" altLang="en-US" sz="2400" b="1" dirty="0">
              <a:solidFill>
                <a:srgbClr val="F8B500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09" y="2903116"/>
            <a:ext cx="4640803" cy="2384656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083" y="1142926"/>
            <a:ext cx="5533200" cy="49356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27320" y="5598989"/>
            <a:ext cx="3821046" cy="615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Type S</a:t>
            </a:r>
            <a:r>
              <a:rPr lang="zh-CN" altLang="en-US" sz="1600" dirty="0">
                <a:cs typeface="+mn-ea"/>
                <a:sym typeface="+mn-lt"/>
              </a:rPr>
              <a:t> </a:t>
            </a:r>
            <a:r>
              <a:rPr lang="en-US" altLang="zh-CN" sz="1600" dirty="0">
                <a:cs typeface="+mn-ea"/>
                <a:sym typeface="+mn-lt"/>
              </a:rPr>
              <a:t>is without storefront </a:t>
            </a:r>
            <a:r>
              <a:rPr lang="en-US" altLang="zh-CN" sz="1600" dirty="0" smtClean="0">
                <a:cs typeface="+mn-ea"/>
                <a:sym typeface="+mn-lt"/>
              </a:rPr>
              <a:t>signboards.</a:t>
            </a:r>
            <a:endParaRPr lang="zh-CN" altLang="en-US" dirty="0">
              <a:cs typeface="+mn-ea"/>
              <a:sym typeface="+mn-lt"/>
            </a:endParaRPr>
          </a:p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TYPE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B/BS EIBC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419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23" y="2248769"/>
            <a:ext cx="3458889" cy="3235237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27532" y="1476073"/>
            <a:ext cx="4408150" cy="464692"/>
            <a:chOff x="662820" y="1359821"/>
            <a:chExt cx="3521830" cy="464692"/>
          </a:xfrm>
        </p:grpSpPr>
        <p:sp>
          <p:nvSpPr>
            <p:cNvPr id="3" name="矩形 2"/>
            <p:cNvSpPr/>
            <p:nvPr/>
          </p:nvSpPr>
          <p:spPr>
            <a:xfrm>
              <a:off x="682324" y="1359821"/>
              <a:ext cx="882402" cy="464692"/>
            </a:xfrm>
            <a:prstGeom prst="rect">
              <a:avLst/>
            </a:prstGeom>
            <a:solidFill>
              <a:srgbClr val="0089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644078" y="1359821"/>
              <a:ext cx="2540572" cy="464692"/>
            </a:xfrm>
            <a:prstGeom prst="rect">
              <a:avLst/>
            </a:prstGeom>
            <a:solidFill>
              <a:srgbClr val="0089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2pcs display stands with 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over 20 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items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662820" y="1359821"/>
              <a:ext cx="92141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F8B500"/>
                  </a:solidFill>
                  <a:cs typeface="+mn-ea"/>
                  <a:sym typeface="+mn-lt"/>
                </a:rPr>
                <a:t>C/CS</a:t>
              </a:r>
              <a:endParaRPr lang="zh-CN" altLang="en-US" sz="2400" b="1" dirty="0">
                <a:solidFill>
                  <a:srgbClr val="F8B5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6" name="图片 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926" y="1148422"/>
            <a:ext cx="5533200" cy="49356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27320" y="5598989"/>
            <a:ext cx="3821046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Type S</a:t>
            </a:r>
            <a:r>
              <a:rPr lang="zh-CN" altLang="en-US" sz="1600" dirty="0">
                <a:cs typeface="+mn-ea"/>
                <a:sym typeface="+mn-lt"/>
              </a:rPr>
              <a:t> </a:t>
            </a:r>
            <a:r>
              <a:rPr lang="en-US" altLang="zh-CN" sz="1600" dirty="0">
                <a:cs typeface="+mn-ea"/>
                <a:sym typeface="+mn-lt"/>
              </a:rPr>
              <a:t>is without storefront </a:t>
            </a:r>
            <a:r>
              <a:rPr lang="en-US" altLang="zh-CN" sz="1600" dirty="0" smtClean="0">
                <a:cs typeface="+mn-ea"/>
                <a:sym typeface="+mn-lt"/>
              </a:rPr>
              <a:t>signboards.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TYPE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C/CS</a:t>
            </a:r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EIBC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10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549286" y="1484695"/>
            <a:ext cx="4266343" cy="464692"/>
            <a:chOff x="923629" y="1464460"/>
            <a:chExt cx="3439057" cy="464692"/>
          </a:xfrm>
        </p:grpSpPr>
        <p:sp>
          <p:nvSpPr>
            <p:cNvPr id="2" name="矩形 1"/>
            <p:cNvSpPr/>
            <p:nvPr/>
          </p:nvSpPr>
          <p:spPr>
            <a:xfrm>
              <a:off x="923629" y="1464460"/>
              <a:ext cx="882402" cy="464692"/>
            </a:xfrm>
            <a:prstGeom prst="rect">
              <a:avLst/>
            </a:prstGeom>
            <a:solidFill>
              <a:srgbClr val="0449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885383" y="1464460"/>
              <a:ext cx="2477303" cy="464692"/>
            </a:xfrm>
            <a:prstGeom prst="rect">
              <a:avLst/>
            </a:prstGeom>
            <a:solidFill>
              <a:srgbClr val="0089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1pc 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display stands with 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over 10 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items</a:t>
              </a:r>
            </a:p>
            <a:p>
              <a:pPr algn="ctr"/>
              <a:endParaRPr lang="en-US" altLang="zh-CN" sz="1200" b="1" dirty="0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923629" y="1464460"/>
              <a:ext cx="882402" cy="464692"/>
            </a:xfrm>
            <a:prstGeom prst="rect">
              <a:avLst/>
            </a:prstGeom>
            <a:solidFill>
              <a:srgbClr val="0089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23629" y="1467487"/>
              <a:ext cx="92141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F8B500"/>
                  </a:solidFill>
                  <a:cs typeface="+mn-ea"/>
                  <a:sym typeface="+mn-lt"/>
                </a:rPr>
                <a:t>E/ES</a:t>
              </a:r>
              <a:endParaRPr lang="zh-CN" altLang="en-US" sz="2400" b="1" dirty="0">
                <a:solidFill>
                  <a:srgbClr val="F8B5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00" y="2282795"/>
            <a:ext cx="1849748" cy="3217950"/>
          </a:xfrm>
          <a:prstGeom prst="rect">
            <a:avLst/>
          </a:prstGeom>
        </p:spPr>
      </p:pic>
      <p:pic>
        <p:nvPicPr>
          <p:cNvPr id="13" name="图片 12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31" y="1160094"/>
            <a:ext cx="5533200" cy="49356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27320" y="5598989"/>
            <a:ext cx="4186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Type S</a:t>
            </a:r>
            <a:r>
              <a:rPr lang="zh-CN" altLang="en-US" sz="1800" dirty="0" smtClean="0">
                <a:cs typeface="+mn-ea"/>
                <a:sym typeface="+mn-lt"/>
              </a:rPr>
              <a:t> </a:t>
            </a:r>
            <a:r>
              <a:rPr lang="en-US" altLang="zh-CN" sz="1800" dirty="0" smtClean="0">
                <a:cs typeface="+mn-ea"/>
                <a:sym typeface="+mn-lt"/>
              </a:rPr>
              <a:t>is without storefront signboards.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TYPE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E/ES</a:t>
            </a:r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EIBC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57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44032" y="1476675"/>
            <a:ext cx="4470867" cy="464704"/>
            <a:chOff x="852463" y="1505859"/>
            <a:chExt cx="3599009" cy="464704"/>
          </a:xfrm>
        </p:grpSpPr>
        <p:sp>
          <p:nvSpPr>
            <p:cNvPr id="3" name="矩形 2"/>
            <p:cNvSpPr/>
            <p:nvPr/>
          </p:nvSpPr>
          <p:spPr>
            <a:xfrm>
              <a:off x="949146" y="1505871"/>
              <a:ext cx="882402" cy="464692"/>
            </a:xfrm>
            <a:prstGeom prst="rect">
              <a:avLst/>
            </a:prstGeom>
            <a:solidFill>
              <a:srgbClr val="0089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910900" y="1505871"/>
              <a:ext cx="2540572" cy="464692"/>
            </a:xfrm>
            <a:prstGeom prst="rect">
              <a:avLst/>
            </a:prstGeom>
            <a:solidFill>
              <a:srgbClr val="0089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With over 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 items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52463" y="1505859"/>
              <a:ext cx="107576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F8B500"/>
                  </a:solidFill>
                  <a:cs typeface="+mn-ea"/>
                  <a:sym typeface="+mn-lt"/>
                </a:rPr>
                <a:t>F</a:t>
              </a:r>
              <a:endParaRPr lang="zh-CN" altLang="en-US" sz="2400" b="1" dirty="0">
                <a:solidFill>
                  <a:srgbClr val="F8B5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905" y="1152201"/>
            <a:ext cx="5533200" cy="49356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37996" y="5379533"/>
            <a:ext cx="4592091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Type F</a:t>
            </a:r>
            <a:r>
              <a:rPr lang="zh-CN" altLang="en-US" dirty="0" smtClean="0">
                <a:cs typeface="+mn-ea"/>
                <a:sym typeface="+mn-lt"/>
              </a:rPr>
              <a:t> </a:t>
            </a:r>
            <a:r>
              <a:rPr lang="en-US" altLang="zh-CN" dirty="0" smtClean="0"/>
              <a:t>applies to only some specific markets.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TYPE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</a:t>
            </a:r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EIBC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67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928460" y="4850490"/>
            <a:ext cx="1001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Storefront Signboard Standard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01-4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459" y="2074606"/>
            <a:ext cx="7306721" cy="1925106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8B50C977-3221-4118-A4D7-DD063D51CAF8}"/>
              </a:ext>
            </a:extLst>
          </p:cNvPr>
          <p:cNvGrpSpPr/>
          <p:nvPr/>
        </p:nvGrpSpPr>
        <p:grpSpPr>
          <a:xfrm rot="10800000">
            <a:off x="2144633" y="1627404"/>
            <a:ext cx="1627110" cy="529639"/>
            <a:chOff x="4920343" y="2024743"/>
            <a:chExt cx="1928692" cy="1094014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480439EF-1744-4F3E-8533-F46D2CC0EEA3}"/>
                </a:ext>
              </a:extLst>
            </p:cNvPr>
            <p:cNvCxnSpPr/>
            <p:nvPr/>
          </p:nvCxnSpPr>
          <p:spPr>
            <a:xfrm>
              <a:off x="4920343" y="2024743"/>
              <a:ext cx="845344" cy="109401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45D2F1C7-A790-475E-B44F-970AD395BE61}"/>
                </a:ext>
              </a:extLst>
            </p:cNvPr>
            <p:cNvCxnSpPr/>
            <p:nvPr/>
          </p:nvCxnSpPr>
          <p:spPr>
            <a:xfrm rot="10800000" flipH="1">
              <a:off x="5760244" y="3118757"/>
              <a:ext cx="1088791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0CCD6E12-58E0-4811-B36E-CC5388748251}"/>
              </a:ext>
            </a:extLst>
          </p:cNvPr>
          <p:cNvSpPr txBox="1"/>
          <p:nvPr/>
        </p:nvSpPr>
        <p:spPr>
          <a:xfrm>
            <a:off x="647229" y="1418922"/>
            <a:ext cx="2035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78A7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DCA Logo</a:t>
            </a:r>
            <a:endParaRPr lang="zh-CN" altLang="en-US" sz="2000" b="1" dirty="0">
              <a:solidFill>
                <a:srgbClr val="078A7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8B50C977-3221-4118-A4D7-DD063D51CAF8}"/>
              </a:ext>
            </a:extLst>
          </p:cNvPr>
          <p:cNvGrpSpPr/>
          <p:nvPr/>
        </p:nvGrpSpPr>
        <p:grpSpPr>
          <a:xfrm rot="10800000" flipV="1">
            <a:off x="2144633" y="4023122"/>
            <a:ext cx="1596524" cy="715931"/>
            <a:chOff x="4920343" y="2024743"/>
            <a:chExt cx="3317320" cy="1094014"/>
          </a:xfrm>
        </p:grpSpPr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480439EF-1744-4F3E-8533-F46D2CC0EEA3}"/>
                </a:ext>
              </a:extLst>
            </p:cNvPr>
            <p:cNvCxnSpPr/>
            <p:nvPr/>
          </p:nvCxnSpPr>
          <p:spPr>
            <a:xfrm>
              <a:off x="4920343" y="2024743"/>
              <a:ext cx="845344" cy="109401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45D2F1C7-A790-475E-B44F-970AD395BE61}"/>
                </a:ext>
              </a:extLst>
            </p:cNvPr>
            <p:cNvCxnSpPr/>
            <p:nvPr/>
          </p:nvCxnSpPr>
          <p:spPr>
            <a:xfrm rot="10800000" flipV="1">
              <a:off x="5760245" y="3118757"/>
              <a:ext cx="2477418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0CCD6E12-58E0-4811-B36E-CC5388748251}"/>
              </a:ext>
            </a:extLst>
          </p:cNvPr>
          <p:cNvSpPr txBox="1"/>
          <p:nvPr/>
        </p:nvSpPr>
        <p:spPr>
          <a:xfrm>
            <a:off x="1013715" y="4334897"/>
            <a:ext cx="1390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78A7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Shop Name</a:t>
            </a:r>
            <a:endParaRPr lang="zh-CN" altLang="en-US" sz="2000" b="1" dirty="0">
              <a:solidFill>
                <a:srgbClr val="078A7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B50C977-3221-4118-A4D7-DD063D51CAF8}"/>
              </a:ext>
            </a:extLst>
          </p:cNvPr>
          <p:cNvGrpSpPr/>
          <p:nvPr/>
        </p:nvGrpSpPr>
        <p:grpSpPr>
          <a:xfrm>
            <a:off x="7381493" y="4062570"/>
            <a:ext cx="1551795" cy="672437"/>
            <a:chOff x="4920343" y="2024743"/>
            <a:chExt cx="2866998" cy="1094014"/>
          </a:xfrm>
        </p:grpSpPr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480439EF-1744-4F3E-8533-F46D2CC0EEA3}"/>
                </a:ext>
              </a:extLst>
            </p:cNvPr>
            <p:cNvCxnSpPr/>
            <p:nvPr/>
          </p:nvCxnSpPr>
          <p:spPr>
            <a:xfrm>
              <a:off x="4920343" y="2024743"/>
              <a:ext cx="845344" cy="109401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45D2F1C7-A790-475E-B44F-970AD395BE61}"/>
                </a:ext>
              </a:extLst>
            </p:cNvPr>
            <p:cNvCxnSpPr/>
            <p:nvPr/>
          </p:nvCxnSpPr>
          <p:spPr>
            <a:xfrm>
              <a:off x="5760244" y="3118757"/>
              <a:ext cx="2027097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0CCD6E12-58E0-4811-B36E-CC5388748251}"/>
              </a:ext>
            </a:extLst>
          </p:cNvPr>
          <p:cNvSpPr txBox="1"/>
          <p:nvPr/>
        </p:nvSpPr>
        <p:spPr>
          <a:xfrm>
            <a:off x="8933288" y="4227175"/>
            <a:ext cx="2159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078A7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Shop Contacts  &amp;</a:t>
            </a:r>
          </a:p>
          <a:p>
            <a:pPr algn="ctr"/>
            <a:r>
              <a:rPr lang="en-US" altLang="zh-CN" sz="2000" b="1" dirty="0" smtClean="0">
                <a:solidFill>
                  <a:srgbClr val="078A7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Series Number</a:t>
            </a:r>
            <a:endParaRPr lang="en-US" altLang="zh-CN" sz="2000" b="1" dirty="0">
              <a:solidFill>
                <a:srgbClr val="078A7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B50C977-3221-4118-A4D7-DD063D51CAF8}"/>
              </a:ext>
            </a:extLst>
          </p:cNvPr>
          <p:cNvGrpSpPr/>
          <p:nvPr/>
        </p:nvGrpSpPr>
        <p:grpSpPr>
          <a:xfrm rot="10800000">
            <a:off x="7339127" y="1563456"/>
            <a:ext cx="1594161" cy="651142"/>
            <a:chOff x="3339800" y="1825163"/>
            <a:chExt cx="3032898" cy="1293594"/>
          </a:xfrm>
        </p:grpSpPr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480439EF-1744-4F3E-8533-F46D2CC0EEA3}"/>
                </a:ext>
              </a:extLst>
            </p:cNvPr>
            <p:cNvCxnSpPr/>
            <p:nvPr/>
          </p:nvCxnSpPr>
          <p:spPr>
            <a:xfrm rot="10800000" flipV="1">
              <a:off x="5765687" y="1825163"/>
              <a:ext cx="607011" cy="129359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45D2F1C7-A790-475E-B44F-970AD395BE61}"/>
                </a:ext>
              </a:extLst>
            </p:cNvPr>
            <p:cNvCxnSpPr/>
            <p:nvPr/>
          </p:nvCxnSpPr>
          <p:spPr>
            <a:xfrm rot="10800000" flipV="1">
              <a:off x="3339800" y="3118753"/>
              <a:ext cx="2420442" cy="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椭圆 3"/>
          <p:cNvSpPr/>
          <p:nvPr/>
        </p:nvSpPr>
        <p:spPr>
          <a:xfrm>
            <a:off x="7263940" y="2179112"/>
            <a:ext cx="105508" cy="1055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CCD6E12-58E0-4811-B36E-CC5388748251}"/>
              </a:ext>
            </a:extLst>
          </p:cNvPr>
          <p:cNvSpPr txBox="1"/>
          <p:nvPr/>
        </p:nvSpPr>
        <p:spPr>
          <a:xfrm>
            <a:off x="8933288" y="1346415"/>
            <a:ext cx="213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78A7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Product Photos</a:t>
            </a:r>
            <a:endParaRPr lang="zh-CN" altLang="en-US" sz="2000" b="1" dirty="0">
              <a:solidFill>
                <a:srgbClr val="078A7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221358" y="2136530"/>
            <a:ext cx="190673" cy="190673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741157" y="2199626"/>
            <a:ext cx="105508" cy="1055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3698575" y="2157044"/>
            <a:ext cx="190673" cy="190673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3726505" y="3864301"/>
            <a:ext cx="105508" cy="1055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3683923" y="3821719"/>
            <a:ext cx="190673" cy="190673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7196533" y="3852582"/>
            <a:ext cx="105508" cy="1055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7153951" y="3810000"/>
            <a:ext cx="190673" cy="190673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34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942" y="1450964"/>
            <a:ext cx="6826303" cy="252748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475486" y="5124546"/>
            <a:ext cx="921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prstClr val="white"/>
                </a:solidFill>
                <a:cs typeface="+mn-ea"/>
                <a:sym typeface="+mn-lt"/>
              </a:rPr>
              <a:t>A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47111" y="5149419"/>
            <a:ext cx="1001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A/AS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6566" y="2382815"/>
            <a:ext cx="428322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01</a:t>
            </a:r>
          </a:p>
        </p:txBody>
      </p:sp>
      <p:sp>
        <p:nvSpPr>
          <p:cNvPr id="22" name="矩形 21"/>
          <p:cNvSpPr/>
          <p:nvPr/>
        </p:nvSpPr>
        <p:spPr>
          <a:xfrm>
            <a:off x="3966455" y="2382814"/>
            <a:ext cx="428322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0</a:t>
            </a:r>
            <a:r>
              <a:rPr lang="en-US" altLang="zh-CN" dirty="0" smtClean="0">
                <a:cs typeface="+mn-ea"/>
                <a:sym typeface="+mn-lt"/>
              </a:rPr>
              <a:t>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Storefront Signboard Standard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01-4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120" y="1082040"/>
            <a:ext cx="3101591" cy="269571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753" y="3854367"/>
            <a:ext cx="2520025" cy="20533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741" y="4175760"/>
            <a:ext cx="6133549" cy="162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0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413884" y="5149419"/>
            <a:ext cx="1001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A/AS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46253" y="2277130"/>
            <a:ext cx="428322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0</a:t>
            </a:r>
            <a:r>
              <a:rPr lang="en-US" altLang="zh-CN" dirty="0">
                <a:cs typeface="+mn-ea"/>
                <a:sym typeface="+mn-lt"/>
              </a:rPr>
              <a:t>4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Storefront Signboard Standard</a:t>
            </a:r>
          </a:p>
        </p:txBody>
      </p:sp>
      <p:sp>
        <p:nvSpPr>
          <p:cNvPr id="15" name="矩形 14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01-4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29" y="1409760"/>
            <a:ext cx="5066824" cy="2162743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63339" y="2298682"/>
            <a:ext cx="428322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0</a:t>
            </a:r>
            <a:r>
              <a:rPr lang="en-US" altLang="zh-CN" dirty="0" smtClean="0">
                <a:cs typeface="+mn-ea"/>
                <a:sym typeface="+mn-lt"/>
              </a:rPr>
              <a:t>3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074" y="1944311"/>
            <a:ext cx="5213992" cy="155615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121" y="3909935"/>
            <a:ext cx="4580859" cy="12635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896" y="4218294"/>
            <a:ext cx="4838049" cy="95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2932" y="1257301"/>
            <a:ext cx="5770387" cy="232498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112142" y="5124546"/>
            <a:ext cx="921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prstClr val="white"/>
                </a:solidFill>
                <a:cs typeface="+mn-ea"/>
                <a:sym typeface="+mn-lt"/>
              </a:rPr>
              <a:t>A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13884" y="5149419"/>
            <a:ext cx="1001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A/AS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00533" y="2243368"/>
            <a:ext cx="428322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0</a:t>
            </a:r>
            <a:r>
              <a:rPr lang="en-US" altLang="zh-CN" dirty="0" smtClean="0">
                <a:cs typeface="+mn-ea"/>
                <a:sym typeface="+mn-lt"/>
              </a:rPr>
              <a:t>6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Storefront Signboard Standard</a:t>
            </a:r>
          </a:p>
        </p:txBody>
      </p:sp>
      <p:sp>
        <p:nvSpPr>
          <p:cNvPr id="15" name="矩形 14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01-4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797" y="3727590"/>
            <a:ext cx="5203743" cy="14218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282" y="3839398"/>
            <a:ext cx="4713811" cy="131002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" y="1380685"/>
            <a:ext cx="5417820" cy="2232642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49039" y="2154216"/>
            <a:ext cx="428322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0</a:t>
            </a:r>
            <a:r>
              <a:rPr lang="en-US" altLang="zh-CN" dirty="0" smtClean="0">
                <a:cs typeface="+mn-ea"/>
                <a:sym typeface="+mn-lt"/>
              </a:rPr>
              <a:t>5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656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 6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234" y="1269092"/>
            <a:ext cx="2027701" cy="1805006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286" y="1269092"/>
            <a:ext cx="2027701" cy="1805006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677" y="1269092"/>
            <a:ext cx="2027701" cy="1805006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404" y="1269092"/>
            <a:ext cx="2027701" cy="180500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97" y="1269092"/>
            <a:ext cx="2027701" cy="1805006"/>
          </a:xfrm>
          <a:prstGeom prst="rect">
            <a:avLst/>
          </a:prstGeom>
        </p:spPr>
      </p:pic>
      <p:sp>
        <p:nvSpPr>
          <p:cNvPr id="36" name="椭圆 35"/>
          <p:cNvSpPr/>
          <p:nvPr/>
        </p:nvSpPr>
        <p:spPr>
          <a:xfrm>
            <a:off x="1010418" y="1430539"/>
            <a:ext cx="1482113" cy="1482113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035260" y="1430539"/>
            <a:ext cx="1482113" cy="1482113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089126" y="1430539"/>
            <a:ext cx="1482113" cy="1482113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183677" y="1430539"/>
            <a:ext cx="1482113" cy="1482113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9337419" y="1430539"/>
            <a:ext cx="1482113" cy="1482113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163664" y="1817652"/>
            <a:ext cx="12266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Business</a:t>
            </a:r>
          </a:p>
          <a:p>
            <a:r>
              <a:rPr lang="en-US" altLang="zh-CN" sz="2000" dirty="0" smtClean="0">
                <a:cs typeface="+mn-ea"/>
                <a:sym typeface="+mn-lt"/>
              </a:rPr>
              <a:t>License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415363" y="1663763"/>
            <a:ext cx="8675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Street</a:t>
            </a:r>
          </a:p>
          <a:p>
            <a:r>
              <a:rPr lang="en-US" altLang="zh-CN" sz="2000" dirty="0" smtClean="0">
                <a:cs typeface="+mn-ea"/>
                <a:sym typeface="+mn-lt"/>
              </a:rPr>
              <a:t>View</a:t>
            </a:r>
          </a:p>
          <a:p>
            <a:r>
              <a:rPr lang="en-US" altLang="zh-CN" sz="2000" dirty="0" smtClean="0">
                <a:cs typeface="+mn-ea"/>
                <a:sym typeface="+mn-lt"/>
              </a:rPr>
              <a:t>Photo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152753" y="1663762"/>
            <a:ext cx="13548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Storefront</a:t>
            </a:r>
          </a:p>
          <a:p>
            <a:r>
              <a:rPr lang="en-US" altLang="zh-CN" sz="2000" dirty="0" smtClean="0">
                <a:cs typeface="+mn-ea"/>
                <a:sym typeface="+mn-lt"/>
              </a:rPr>
              <a:t>Signboard</a:t>
            </a:r>
          </a:p>
          <a:p>
            <a:r>
              <a:rPr lang="en-US" altLang="zh-CN" sz="2000" dirty="0" smtClean="0">
                <a:cs typeface="+mn-ea"/>
                <a:sym typeface="+mn-lt"/>
              </a:rPr>
              <a:t>Photo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347332" y="1663762"/>
            <a:ext cx="13708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Stand</a:t>
            </a:r>
          </a:p>
          <a:p>
            <a:r>
              <a:rPr lang="en-US" altLang="zh-CN" sz="2000" dirty="0" smtClean="0">
                <a:cs typeface="+mn-ea"/>
                <a:sym typeface="+mn-lt"/>
              </a:rPr>
              <a:t>Displaying</a:t>
            </a:r>
          </a:p>
          <a:p>
            <a:r>
              <a:rPr lang="en-US" altLang="zh-CN" sz="2000" dirty="0" smtClean="0">
                <a:cs typeface="+mn-ea"/>
                <a:sym typeface="+mn-lt"/>
              </a:rPr>
              <a:t>Photo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551236" y="1663762"/>
            <a:ext cx="13244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Store </a:t>
            </a:r>
          </a:p>
          <a:p>
            <a:r>
              <a:rPr lang="en-US" altLang="zh-CN" sz="2000" dirty="0" smtClean="0">
                <a:cs typeface="+mn-ea"/>
                <a:sym typeface="+mn-lt"/>
              </a:rPr>
              <a:t>Overview </a:t>
            </a:r>
          </a:p>
          <a:p>
            <a:r>
              <a:rPr lang="en-US" altLang="zh-CN" sz="2000" dirty="0" smtClean="0">
                <a:cs typeface="+mn-ea"/>
                <a:sym typeface="+mn-lt"/>
              </a:rPr>
              <a:t>Photo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00" y="4005070"/>
            <a:ext cx="1996385" cy="168702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86034" y="3434650"/>
            <a:ext cx="232014" cy="26795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60309" y="3434650"/>
            <a:ext cx="232014" cy="26795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64496" y="3434650"/>
            <a:ext cx="232014" cy="26795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91606" y="3434650"/>
            <a:ext cx="232014" cy="26795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21439" y="3434650"/>
            <a:ext cx="232014" cy="267955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1753458" y="289928"/>
            <a:ext cx="69123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Registration</a:t>
            </a:r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Standard of EIBC </a:t>
            </a:r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- SAMPLE PHOTOS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01-5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036" y="4005070"/>
            <a:ext cx="2038198" cy="168702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952" y="4026320"/>
            <a:ext cx="1907091" cy="166577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068" y="4026320"/>
            <a:ext cx="1852891" cy="16551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6013" y="3985697"/>
            <a:ext cx="2053298" cy="170640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68723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1753459" y="289928"/>
            <a:ext cx="56372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Registration</a:t>
            </a:r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Standard of EIBC </a:t>
            </a:r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- CHECK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LIST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552461"/>
              </p:ext>
            </p:extLst>
          </p:nvPr>
        </p:nvGraphicFramePr>
        <p:xfrm>
          <a:off x="794446" y="926591"/>
          <a:ext cx="9678481" cy="4867533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117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0837">
                <a:tc gridSpan="2"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altLang="zh-CN" sz="1701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list</a:t>
                      </a:r>
                      <a:endParaRPr lang="zh-CN" altLang="en-US" dirty="0"/>
                    </a:p>
                  </a:txBody>
                  <a:tcPr anchor="ctr">
                    <a:lnT w="28575" cap="flat" cmpd="sng" algn="ctr">
                      <a:solidFill>
                        <a:srgbClr val="0089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9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9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37">
                <a:tc>
                  <a:txBody>
                    <a:bodyPr/>
                    <a:lstStyle/>
                    <a:p>
                      <a:pPr marL="0" algn="l" defTabSz="864017" rtl="0" eaLnBrk="1" latinLnBrk="0" hangingPunct="1"/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Business</a:t>
                      </a:r>
                      <a:r>
                        <a:rPr lang="en-US" altLang="zh-CN" sz="14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License: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89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effectLst/>
                        </a:rPr>
                        <a:t>A business license must be provided</a:t>
                      </a:r>
                      <a:endParaRPr lang="zh-CN" altLang="en-US" sz="12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0089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837">
                <a:tc>
                  <a:txBody>
                    <a:bodyPr/>
                    <a:lstStyle/>
                    <a:p>
                      <a:r>
                        <a:rPr lang="en-US" altLang="zh-CN" sz="1400" b="0" dirty="0" smtClean="0">
                          <a:latin typeface="+mn-ea"/>
                          <a:ea typeface="+mn-ea"/>
                        </a:rPr>
                        <a:t>Street</a:t>
                      </a:r>
                      <a:r>
                        <a:rPr lang="en-US" altLang="zh-CN" sz="1400" b="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1400" b="0" dirty="0" smtClean="0">
                          <a:latin typeface="+mn-ea"/>
                          <a:ea typeface="+mn-ea"/>
                        </a:rPr>
                        <a:t>View</a:t>
                      </a:r>
                      <a:r>
                        <a:rPr lang="en-US" altLang="zh-CN" sz="1400" b="0" baseline="0" dirty="0" smtClean="0">
                          <a:latin typeface="+mn-ea"/>
                          <a:ea typeface="+mn-ea"/>
                        </a:rPr>
                        <a:t>:</a:t>
                      </a:r>
                      <a:endParaRPr lang="en-US" altLang="zh-CN" sz="14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 smtClean="0">
                          <a:latin typeface="+mn-ea"/>
                          <a:ea typeface="+mn-ea"/>
                        </a:rPr>
                        <a:t>It has to be a real store, not a warehouse.</a:t>
                      </a:r>
                      <a:endParaRPr lang="zh-CN" altLang="en-US" sz="12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0837">
                <a:tc>
                  <a:txBody>
                    <a:bodyPr/>
                    <a:lstStyle/>
                    <a:p>
                      <a:r>
                        <a:rPr lang="en-US" altLang="zh-CN" sz="1400" b="0" dirty="0" smtClean="0">
                          <a:latin typeface="+mn-ea"/>
                          <a:ea typeface="+mn-ea"/>
                        </a:rPr>
                        <a:t>Storefront </a:t>
                      </a:r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Signboard</a:t>
                      </a:r>
                      <a:r>
                        <a:rPr lang="en-US" altLang="zh-CN" sz="1400" b="0" dirty="0" smtClean="0">
                          <a:latin typeface="+mn-ea"/>
                          <a:ea typeface="+mn-ea"/>
                        </a:rPr>
                        <a:t>:</a:t>
                      </a:r>
                      <a:endParaRPr lang="zh-CN" altLang="en-US" sz="14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 smtClean="0">
                          <a:latin typeface="+mn-ea"/>
                          <a:ea typeface="+mn-ea"/>
                        </a:rPr>
                        <a:t>The size and content meet the company’s standard, no obvious fading, no stain, no loosening, and is well installed. Shop series number should be shown on the storefront signboard.</a:t>
                      </a:r>
                      <a:endParaRPr lang="zh-CN" altLang="en-US" sz="12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37">
                <a:tc>
                  <a:txBody>
                    <a:bodyPr/>
                    <a:lstStyle/>
                    <a:p>
                      <a:r>
                        <a:rPr lang="en-US" altLang="zh-CN" sz="1400" b="0" dirty="0" smtClean="0">
                          <a:latin typeface="+mn-ea"/>
                          <a:ea typeface="+mn-ea"/>
                        </a:rPr>
                        <a:t>Display Stand:</a:t>
                      </a:r>
                      <a:endParaRPr lang="zh-CN" altLang="en-US" sz="14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b="0" dirty="0" smtClean="0">
                          <a:latin typeface="+mn-ea"/>
                          <a:ea typeface="+mn-ea"/>
                        </a:rPr>
                        <a:t>Clean and free of stains, no obvious discoloration, and no other brand products are displayed on the shelves.</a:t>
                      </a:r>
                      <a:endParaRPr lang="zh-CN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837">
                <a:tc>
                  <a:txBody>
                    <a:bodyPr/>
                    <a:lstStyle/>
                    <a:p>
                      <a:r>
                        <a:rPr lang="en-US" altLang="zh-CN" sz="1400" b="0" dirty="0" smtClean="0">
                          <a:latin typeface="+mn-ea"/>
                          <a:ea typeface="+mn-ea"/>
                        </a:rPr>
                        <a:t>Machine Displaying:</a:t>
                      </a:r>
                      <a:endParaRPr lang="zh-CN" altLang="en-US" sz="14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b="0" dirty="0" smtClean="0">
                          <a:latin typeface="+mn-ea"/>
                          <a:ea typeface="+mn-ea"/>
                        </a:rPr>
                        <a:t>Meet the display Standards of EIBC, the machines are clean, free of dust and oil.</a:t>
                      </a:r>
                      <a:endParaRPr lang="zh-CN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837">
                <a:tc>
                  <a:txBody>
                    <a:bodyPr/>
                    <a:lstStyle/>
                    <a:p>
                      <a:r>
                        <a:rPr lang="en-US" altLang="zh-CN" sz="1400" b="0" dirty="0" smtClean="0">
                          <a:latin typeface="+mn-ea"/>
                          <a:ea typeface="+mn-ea"/>
                        </a:rPr>
                        <a:t>Light Box Ads </a:t>
                      </a:r>
                      <a:r>
                        <a:rPr lang="en-US" altLang="zh-CN" sz="1050" b="0" dirty="0" smtClean="0">
                          <a:latin typeface="+mn-ea"/>
                          <a:ea typeface="+mn-ea"/>
                        </a:rPr>
                        <a:t>(Optional)</a:t>
                      </a:r>
                      <a:r>
                        <a:rPr lang="en-US" altLang="zh-CN" sz="1400" b="0" baseline="0" dirty="0" smtClean="0">
                          <a:latin typeface="+mn-ea"/>
                          <a:ea typeface="+mn-ea"/>
                        </a:rPr>
                        <a:t> :</a:t>
                      </a:r>
                      <a:endParaRPr lang="zh-CN" altLang="en-US" sz="14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b="0" dirty="0" smtClean="0">
                          <a:latin typeface="+mn-ea"/>
                          <a:ea typeface="+mn-ea"/>
                        </a:rPr>
                        <a:t>There is no obvious fading, and no contamination. The light box is firmly installed and works normally.</a:t>
                      </a:r>
                      <a:endParaRPr lang="zh-CN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0837">
                <a:tc>
                  <a:txBody>
                    <a:bodyPr/>
                    <a:lstStyle/>
                    <a:p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In-store Ads </a:t>
                      </a:r>
                      <a:r>
                        <a:rPr lang="en-US" altLang="zh-CN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(Optional)</a:t>
                      </a:r>
                      <a:r>
                        <a:rPr lang="en-US" altLang="zh-CN" sz="14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: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The</a:t>
                      </a:r>
                      <a:r>
                        <a:rPr lang="en-US" altLang="zh-CN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Ads </a:t>
                      </a:r>
                      <a:r>
                        <a:rPr lang="en-US" altLang="zh-CN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meet the Dongcheng Company's VI Standards, no obvious fading, no stain, no loose, and it is installed well.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837">
                <a:tc>
                  <a:txBody>
                    <a:bodyPr/>
                    <a:lstStyle/>
                    <a:p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In-store Poster </a:t>
                      </a:r>
                      <a:r>
                        <a:rPr lang="en-US" altLang="zh-CN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(Optional)</a:t>
                      </a:r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:</a:t>
                      </a:r>
                      <a:endParaRPr lang="zh-CN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B w="28575" cap="flat" cmpd="sng" algn="ctr">
                      <a:solidFill>
                        <a:srgbClr val="0089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b="0" dirty="0" smtClean="0">
                          <a:latin typeface="+mn-ea"/>
                          <a:ea typeface="+mn-ea"/>
                        </a:rPr>
                        <a:t>Posted in the most visible location in the store, without defacement and without expiration.</a:t>
                      </a:r>
                      <a:endParaRPr lang="zh-CN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B w="28575" cap="flat" cmpd="sng" algn="ctr">
                      <a:solidFill>
                        <a:srgbClr val="0089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01-5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525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0488" cy="647779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059" y="1766824"/>
            <a:ext cx="3284402" cy="270567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558980" y="2827271"/>
            <a:ext cx="38106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SUPPORT POLICY</a:t>
            </a:r>
          </a:p>
        </p:txBody>
      </p:sp>
      <p:sp>
        <p:nvSpPr>
          <p:cNvPr id="15" name="矩形 14"/>
          <p:cNvSpPr/>
          <p:nvPr/>
        </p:nvSpPr>
        <p:spPr>
          <a:xfrm>
            <a:off x="2982348" y="2008167"/>
            <a:ext cx="4630029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82350" y="3412046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82348" y="4113335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82348" y="4825335"/>
            <a:ext cx="4630029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82349" y="2710757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10228" y="2757106"/>
            <a:ext cx="2440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PART 02</a:t>
            </a:r>
            <a:endParaRPr lang="zh-CN" altLang="en-US" sz="3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59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753459" y="289928"/>
            <a:ext cx="78687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SUPPORT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POLICY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4428" y="223332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090895"/>
              </p:ext>
            </p:extLst>
          </p:nvPr>
        </p:nvGraphicFramePr>
        <p:xfrm>
          <a:off x="175615" y="1168735"/>
          <a:ext cx="11181646" cy="4814163"/>
        </p:xfrm>
        <a:graphic>
          <a:graphicData uri="http://schemas.openxmlformats.org/drawingml/2006/table">
            <a:tbl>
              <a:tblPr/>
              <a:tblGrid>
                <a:gridCol w="769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7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7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75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75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175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175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40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06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56205">
                <a:tc gridSpan="1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03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Project Type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Exclusive </a:t>
                      </a: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Brand</a:t>
                      </a:r>
                    </a:p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9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Store（EBS</a:t>
                      </a:r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）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Exclusive In-store Brand Corner (EIBC)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FFC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Special EIBC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Form  of the support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7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Store Level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AA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A/AS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B/BS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C/CS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E/ES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900" b="1" i="0" u="none" strike="noStrike" dirty="0">
                          <a:solidFill>
                            <a:srgbClr val="F8B5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F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858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Construction Conditions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Storefront 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Signboard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With qualified </a:t>
                      </a:r>
                      <a:endParaRPr lang="en-US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storefront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signboard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With qualified storefront signboard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A: With qualified storefront signboard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AS: Without storefront signboard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B: With qualified storefront signboard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BS: Without storefront signboard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C: With qualified storefront signboard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CS: Without storefront signboard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E: With qualified storefront signboard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ES: Without storefront signboard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With qualified storefront signboard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/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610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Display</a:t>
                      </a:r>
                    </a:p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Stand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Store size ≥ 30m²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12pcs display stands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(Store size ≥ 30m²)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6pcs display stands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4pcs display stands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2pcs display stands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1pc display stand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≥1 Existing shelves/racks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9645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Displaying 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Samples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Power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tools</a:t>
                      </a:r>
                    </a:p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≥80 different items),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Hand tools, Accessories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Power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tools</a:t>
                      </a:r>
                    </a:p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≥80 different items),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Hand tools, Accessories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Power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tools</a:t>
                      </a:r>
                    </a:p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≥50 different items),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Hand tools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Power 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tools</a:t>
                      </a:r>
                    </a:p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≥30 different items),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Hand tools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Power tools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(≥20 different items)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Power tools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(≥10 different items)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Power tools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(≥10 different items)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1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1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Decoration Support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Decoration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Up to </a:t>
                      </a:r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$100/m² 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$1000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$400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$300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$200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$200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$200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Payment deduction after store is registered, only in the first year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10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(Store uniform decoration, signboard)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(Storefront signboard)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(Storefront signboard)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(Storefront signboard)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(Storefront signboard)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(Storefront signboard)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(Storefront signboard)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10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2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Maintenance Support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Signboard Support 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Contact your business Manager for details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FOC </a:t>
                      </a:r>
                      <a:r>
                        <a:rPr lang="en-US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Display Tools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valued  </a:t>
                      </a: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altLang="zh-CN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FOC Display Tools </a:t>
                      </a:r>
                      <a:r>
                        <a:rPr lang="en-US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valued  </a:t>
                      </a:r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FOC Display Tools valued  </a:t>
                      </a:r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6401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  <a:cs typeface="+mn-cs"/>
                        </a:rPr>
                        <a:t>  FOC Display Tools valued  </a:t>
                      </a:r>
                      <a:endParaRPr kumimoji="0" lang="en-US" altLang="zh-CN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  <a:cs typeface="+mn-cs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6401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  <a:cs typeface="+mn-cs"/>
                        </a:rPr>
                        <a:t>  FOC Display Tools valued  </a:t>
                      </a:r>
                      <a:endParaRPr kumimoji="0" lang="en-US" altLang="zh-CN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  <a:cs typeface="+mn-cs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FOC Display Tools valued  </a:t>
                      </a:r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In the form of 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FOC  Display</a:t>
                      </a:r>
                      <a:r>
                        <a:rPr lang="en-US" sz="8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sz="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Tools</a:t>
                      </a:r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, every year for qualified EIBC</a:t>
                      </a:r>
                      <a:b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</a:br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10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$1000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$400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$300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$200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$200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$200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10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Qualified Displaying Support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Contact your business Manager for details </a:t>
                      </a:r>
                    </a:p>
                  </a:txBody>
                  <a:tcPr marL="4896" marR="4896" marT="4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FOC </a:t>
                      </a:r>
                      <a:r>
                        <a:rPr lang="en-US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Display Tools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valued  </a:t>
                      </a: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</a:t>
                      </a:r>
                      <a:r>
                        <a:rPr lang="en-US" altLang="zh-CN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FOC Display Tools </a:t>
                      </a:r>
                      <a:r>
                        <a:rPr lang="en-US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valued  </a:t>
                      </a:r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FOC Display Tools valued  </a:t>
                      </a:r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6401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  <a:cs typeface="+mn-cs"/>
                        </a:rPr>
                        <a:t>  FOC Display Tools valued  </a:t>
                      </a:r>
                      <a:endParaRPr kumimoji="0" lang="en-US" altLang="zh-CN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  <a:cs typeface="+mn-cs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6401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  <a:cs typeface="+mn-cs"/>
                        </a:rPr>
                        <a:t>  FOC Display Tools valued  </a:t>
                      </a:r>
                      <a:endParaRPr kumimoji="0" lang="en-US" altLang="zh-CN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  <a:cs typeface="+mn-cs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7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FOC Display Tools valued  </a:t>
                      </a:r>
                      <a:endParaRPr lang="en-US" sz="700" b="0" i="0" u="none" strike="noStrike" dirty="0">
                        <a:solidFill>
                          <a:schemeClr val="bg1"/>
                        </a:solidFill>
                        <a:effectLst/>
                        <a:latin typeface="方正中等线简体" panose="02010601030101010101" pitchFamily="2" charset="-122"/>
                        <a:ea typeface="方正中等线简体" panose="02010601030101010101" pitchFamily="2" charset="-122"/>
                      </a:endParaRPr>
                    </a:p>
                  </a:txBody>
                  <a:tcPr marL="4896" marR="4896" marT="4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78A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10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$2800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$800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$500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$380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$250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$100 </a:t>
                      </a:r>
                      <a:r>
                        <a:rPr lang="en-US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per year </a:t>
                      </a:r>
                    </a:p>
                  </a:txBody>
                  <a:tcPr marL="4896" marR="4896" marT="4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8A7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703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108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　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Notes: 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方正中等线简体" panose="02010601030101010101" pitchFamily="2" charset="-122"/>
                          <a:ea typeface="方正中等线简体" panose="02010601030101010101" pitchFamily="2" charset="-122"/>
                        </a:rPr>
                        <a:t> 1. Shop owner with annual purchasing value more than US $100,000 will get the rights to apply for construction of  EBS.</a:t>
                      </a:r>
                    </a:p>
                  </a:txBody>
                  <a:tcPr marL="4896" marR="4896" marT="4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420066" y="950611"/>
            <a:ext cx="88669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altLang="zh-CN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Overseas Exclusive Brand Store &amp; Exclusive In-store Brand Corner Policy </a:t>
            </a:r>
          </a:p>
        </p:txBody>
      </p:sp>
    </p:spTree>
    <p:extLst>
      <p:ext uri="{BB962C8B-B14F-4D97-AF65-F5344CB8AC3E}">
        <p14:creationId xmlns:p14="http://schemas.microsoft.com/office/powerpoint/2010/main" val="362200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6"/>
            <a:ext cx="11520488" cy="647779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19" y="2142380"/>
            <a:ext cx="3284402" cy="270567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364128" y="1072678"/>
            <a:ext cx="4580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STANDARD PROCESS</a:t>
            </a:r>
          </a:p>
        </p:txBody>
      </p:sp>
      <p:sp>
        <p:nvSpPr>
          <p:cNvPr id="15" name="矩形 14"/>
          <p:cNvSpPr/>
          <p:nvPr/>
        </p:nvSpPr>
        <p:spPr>
          <a:xfrm>
            <a:off x="2982348" y="2008167"/>
            <a:ext cx="4630029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82350" y="3412046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82348" y="4113335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82348" y="4825335"/>
            <a:ext cx="4630029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82349" y="2710757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18688" y="3132662"/>
            <a:ext cx="2440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PART 03</a:t>
            </a:r>
            <a:endParaRPr lang="zh-CN" altLang="en-US" sz="3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034493" y="2430627"/>
            <a:ext cx="3835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EIBC CONSRTUCTION PROCESS</a:t>
            </a:r>
          </a:p>
        </p:txBody>
      </p:sp>
      <p:sp>
        <p:nvSpPr>
          <p:cNvPr id="3" name="矩形 2"/>
          <p:cNvSpPr/>
          <p:nvPr/>
        </p:nvSpPr>
        <p:spPr>
          <a:xfrm>
            <a:off x="5034493" y="3065365"/>
            <a:ext cx="5785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SUPPORT DISTRIBUTION PROCESS </a:t>
            </a:r>
            <a:r>
              <a:rPr lang="en-US" altLang="zh-CN" sz="1000" dirty="0" smtClean="0">
                <a:solidFill>
                  <a:schemeClr val="bg1"/>
                </a:solidFill>
                <a:cs typeface="+mn-ea"/>
                <a:sym typeface="+mn-lt"/>
              </a:rPr>
              <a:t>-</a:t>
            </a:r>
            <a:r>
              <a:rPr lang="en-US" altLang="zh-CN" sz="1800" dirty="0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EIBC CONSRTUCTION </a:t>
            </a:r>
          </a:p>
        </p:txBody>
      </p:sp>
      <p:sp>
        <p:nvSpPr>
          <p:cNvPr id="6" name="矩形 5"/>
          <p:cNvSpPr/>
          <p:nvPr/>
        </p:nvSpPr>
        <p:spPr>
          <a:xfrm>
            <a:off x="5034493" y="3700103"/>
            <a:ext cx="4596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EIBC ANNUAL EXAMINATION PROCESS </a:t>
            </a:r>
          </a:p>
        </p:txBody>
      </p:sp>
      <p:sp>
        <p:nvSpPr>
          <p:cNvPr id="7" name="矩形 6"/>
          <p:cNvSpPr/>
          <p:nvPr/>
        </p:nvSpPr>
        <p:spPr>
          <a:xfrm>
            <a:off x="5034493" y="4334841"/>
            <a:ext cx="6160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SUPPORT DISTRIBUTION PROCESS </a:t>
            </a:r>
            <a:r>
              <a:rPr lang="en-US" altLang="zh-CN" sz="1000" dirty="0" smtClean="0">
                <a:solidFill>
                  <a:schemeClr val="bg1"/>
                </a:solidFill>
                <a:cs typeface="+mn-ea"/>
                <a:sym typeface="+mn-lt"/>
              </a:rPr>
              <a:t>-  </a:t>
            </a: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EIBC ANNUAL EXAMINATION 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601" y="2370824"/>
            <a:ext cx="594542" cy="48978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406589" y="2431484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01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339" y="3008379"/>
            <a:ext cx="594542" cy="48978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402524" y="3052753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02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14" y="3645934"/>
            <a:ext cx="594542" cy="48978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392720" y="3689107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03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14" y="4283490"/>
            <a:ext cx="594542" cy="48978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391607" y="4334926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04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05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475486" y="5124546"/>
            <a:ext cx="921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prstClr val="white"/>
                </a:solidFill>
                <a:cs typeface="+mn-ea"/>
                <a:sym typeface="+mn-lt"/>
              </a:rPr>
              <a:t>A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47111" y="5149419"/>
            <a:ext cx="1001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A/AS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378803" y="5153798"/>
            <a:ext cx="1075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cs typeface="+mn-ea"/>
                <a:sym typeface="+mn-lt"/>
              </a:rPr>
              <a:t>B/BS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96788" y="1449612"/>
            <a:ext cx="1371877" cy="2584778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accent4"/>
                </a:solidFill>
              </a:rPr>
              <a:t>Apply</a:t>
            </a:r>
          </a:p>
          <a:p>
            <a:pPr algn="ctr"/>
            <a:endParaRPr lang="en-US" altLang="zh-CN" sz="16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</a:rPr>
              <a:t>Shop owner </a:t>
            </a:r>
            <a:r>
              <a:rPr lang="en-US" altLang="zh-CN" sz="1200" dirty="0">
                <a:solidFill>
                  <a:schemeClr val="bg1"/>
                </a:solidFill>
              </a:rPr>
              <a:t>submit the EIBC building application to distributor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22246" y="1449612"/>
            <a:ext cx="1397883" cy="2584778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accent4"/>
                </a:solidFill>
              </a:rPr>
              <a:t>Get EIBC Material</a:t>
            </a:r>
          </a:p>
          <a:p>
            <a:pPr algn="ctr"/>
            <a:endParaRPr lang="en-US" altLang="zh-CN" sz="16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</a:rPr>
              <a:t>Distributor send stands, free samples and signboard to shop owner to build EIBC if agreed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85412" y="1449612"/>
            <a:ext cx="1349939" cy="2584778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accent4"/>
                </a:solidFill>
              </a:rPr>
              <a:t>Register</a:t>
            </a:r>
          </a:p>
          <a:p>
            <a:pPr algn="ctr"/>
            <a:endParaRPr lang="en-US" altLang="zh-CN" sz="16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</a:rPr>
              <a:t>Distributor register the EIBC in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Dongcheng</a:t>
            </a:r>
            <a:r>
              <a:rPr lang="en-US" altLang="zh-CN" sz="1200" dirty="0" smtClean="0">
                <a:solidFill>
                  <a:schemeClr val="bg1"/>
                </a:solidFill>
              </a:rPr>
              <a:t> </a:t>
            </a:r>
            <a:r>
              <a:rPr lang="en-US" altLang="zh-CN" sz="1200" dirty="0">
                <a:solidFill>
                  <a:schemeClr val="bg1"/>
                </a:solidFill>
              </a:rPr>
              <a:t>Company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717030" y="1407504"/>
            <a:ext cx="1188554" cy="1092782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accent4"/>
                </a:solidFill>
                <a:cs typeface="+mn-ea"/>
                <a:sym typeface="+mn-lt"/>
              </a:rPr>
              <a:t>Modify</a:t>
            </a:r>
            <a:endParaRPr lang="zh-CN" alt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79184" y="1523123"/>
            <a:ext cx="526425" cy="354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No</a:t>
            </a:r>
          </a:p>
        </p:txBody>
      </p:sp>
      <p:sp>
        <p:nvSpPr>
          <p:cNvPr id="26" name="矩形 25"/>
          <p:cNvSpPr/>
          <p:nvPr/>
        </p:nvSpPr>
        <p:spPr>
          <a:xfrm>
            <a:off x="860503" y="4799005"/>
            <a:ext cx="91433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lang="en-US" altLang="zh-CN" sz="1200" dirty="0" smtClean="0">
                <a:cs typeface="+mn-ea"/>
                <a:sym typeface="+mn-lt"/>
              </a:rPr>
              <a:t>The distributor </a:t>
            </a:r>
            <a:r>
              <a:rPr lang="en-US" altLang="zh-CN" sz="1200" dirty="0">
                <a:cs typeface="+mn-ea"/>
                <a:sym typeface="+mn-lt"/>
              </a:rPr>
              <a:t>need to </a:t>
            </a:r>
            <a:r>
              <a:rPr lang="en-US" altLang="zh-CN" sz="1200" dirty="0" smtClean="0">
                <a:cs typeface="+mn-ea"/>
                <a:sym typeface="+mn-lt"/>
              </a:rPr>
              <a:t>discuss and confirm the EIBC FOC product </a:t>
            </a:r>
            <a:r>
              <a:rPr lang="en-US" altLang="zh-CN" sz="1200" dirty="0">
                <a:cs typeface="+mn-ea"/>
                <a:sym typeface="+mn-lt"/>
              </a:rPr>
              <a:t>list </a:t>
            </a:r>
            <a:r>
              <a:rPr lang="en-US" altLang="zh-CN" sz="1200" dirty="0" smtClean="0">
                <a:cs typeface="+mn-ea"/>
                <a:sym typeface="+mn-lt"/>
              </a:rPr>
              <a:t>with </a:t>
            </a:r>
            <a:r>
              <a:rPr lang="en-US" altLang="zh-CN" sz="1200" dirty="0">
                <a:cs typeface="+mn-ea"/>
                <a:sym typeface="+mn-lt"/>
              </a:rPr>
              <a:t>Dongcheng Company before building </a:t>
            </a:r>
            <a:r>
              <a:rPr lang="en-US" altLang="zh-CN" sz="1200" dirty="0" smtClean="0">
                <a:cs typeface="+mn-ea"/>
                <a:sym typeface="+mn-lt"/>
              </a:rPr>
              <a:t>the EIBC.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60503" y="5242353"/>
            <a:ext cx="102353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lang="en-US" altLang="zh-CN" sz="1200" dirty="0" smtClean="0">
                <a:cs typeface="+mn-ea"/>
                <a:sym typeface="+mn-lt"/>
              </a:rPr>
              <a:t>Shop owner </a:t>
            </a:r>
            <a:r>
              <a:rPr lang="en-US" altLang="zh-CN" sz="1200" dirty="0">
                <a:cs typeface="+mn-ea"/>
                <a:sym typeface="+mn-lt"/>
              </a:rPr>
              <a:t>should provide 4 photos </a:t>
            </a:r>
            <a:r>
              <a:rPr lang="en-US" altLang="zh-CN" sz="1200" dirty="0" smtClean="0">
                <a:cs typeface="+mn-ea"/>
                <a:sym typeface="+mn-lt"/>
              </a:rPr>
              <a:t>including </a:t>
            </a:r>
            <a:r>
              <a:rPr lang="en-US" altLang="zh-CN" sz="1200" dirty="0">
                <a:cs typeface="+mn-ea"/>
                <a:sym typeface="+mn-lt"/>
              </a:rPr>
              <a:t>Storefront Signboard photo, Street View photo, Store Overview photo, and Stand Displaying </a:t>
            </a:r>
            <a:r>
              <a:rPr lang="en-US" altLang="zh-CN" sz="1200" dirty="0" smtClean="0">
                <a:cs typeface="+mn-ea"/>
                <a:sym typeface="+mn-lt"/>
              </a:rPr>
              <a:t>photo</a:t>
            </a:r>
            <a:r>
              <a:rPr lang="en-US" altLang="zh-CN" sz="1200" dirty="0">
                <a:cs typeface="+mn-ea"/>
                <a:sym typeface="+mn-lt"/>
              </a:rPr>
              <a:t>,</a:t>
            </a:r>
            <a:endParaRPr lang="zh-CN" altLang="en-US" sz="1200" dirty="0">
              <a:cs typeface="+mn-ea"/>
              <a:sym typeface="+mn-lt"/>
            </a:endParaRPr>
          </a:p>
          <a:p>
            <a:endParaRPr lang="en-US" altLang="zh-CN" sz="1200" dirty="0">
              <a:cs typeface="+mn-ea"/>
              <a:sym typeface="+mn-lt"/>
            </a:endParaRPr>
          </a:p>
          <a:p>
            <a:r>
              <a:rPr lang="en-US" altLang="zh-CN" sz="1200" dirty="0" smtClean="0">
                <a:cs typeface="+mn-ea"/>
                <a:sym typeface="+mn-lt"/>
              </a:rPr>
              <a:t>    and </a:t>
            </a:r>
            <a:r>
              <a:rPr lang="en-US" altLang="zh-CN" sz="1200" dirty="0">
                <a:cs typeface="+mn-ea"/>
                <a:sym typeface="+mn-lt"/>
              </a:rPr>
              <a:t>business license when </a:t>
            </a:r>
            <a:r>
              <a:rPr lang="en-US" altLang="zh-CN" sz="1200" dirty="0" smtClean="0">
                <a:cs typeface="+mn-ea"/>
                <a:sym typeface="+mn-lt"/>
              </a:rPr>
              <a:t>registering </a:t>
            </a:r>
            <a:r>
              <a:rPr lang="en-US" altLang="zh-CN" sz="1200" dirty="0">
                <a:cs typeface="+mn-ea"/>
                <a:sym typeface="+mn-lt"/>
              </a:rPr>
              <a:t>the EIBC. </a:t>
            </a:r>
            <a:endParaRPr lang="zh-CN" altLang="en-US" sz="1200" dirty="0"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180" y="2457279"/>
            <a:ext cx="324551" cy="33008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293" y="2447974"/>
            <a:ext cx="324551" cy="33008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868" y="1877194"/>
            <a:ext cx="324551" cy="33008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44891" y="2501424"/>
            <a:ext cx="264751" cy="347209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489" y="3306324"/>
            <a:ext cx="324551" cy="330086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7152307" y="2919950"/>
            <a:ext cx="614746" cy="354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Yes</a:t>
            </a:r>
          </a:p>
        </p:txBody>
      </p:sp>
      <p:sp>
        <p:nvSpPr>
          <p:cNvPr id="39" name="矩形 38"/>
          <p:cNvSpPr/>
          <p:nvPr/>
        </p:nvSpPr>
        <p:spPr>
          <a:xfrm flipH="1">
            <a:off x="8275868" y="2568249"/>
            <a:ext cx="14791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</a:rPr>
              <a:t>Fulfill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730179" y="2848830"/>
            <a:ext cx="1169982" cy="1153451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accent4"/>
                </a:solidFill>
                <a:cs typeface="+mn-ea"/>
                <a:sym typeface="+mn-lt"/>
              </a:rPr>
              <a:t>Qualified</a:t>
            </a:r>
            <a:endParaRPr lang="zh-CN" alt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50871" y="2497992"/>
            <a:ext cx="614746" cy="354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Yes</a:t>
            </a:r>
          </a:p>
        </p:txBody>
      </p:sp>
      <p:sp>
        <p:nvSpPr>
          <p:cNvPr id="33" name="矩形 32"/>
          <p:cNvSpPr/>
          <p:nvPr/>
        </p:nvSpPr>
        <p:spPr>
          <a:xfrm>
            <a:off x="1753459" y="289928"/>
            <a:ext cx="46035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EIBC CONSRTUCTION PROCESS</a:t>
            </a:r>
            <a:endParaRPr lang="en-US" altLang="zh-CN" sz="20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03-1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311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475486" y="5124546"/>
            <a:ext cx="921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prstClr val="white"/>
                </a:solidFill>
                <a:cs typeface="+mn-ea"/>
                <a:sym typeface="+mn-lt"/>
              </a:rPr>
              <a:t>A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47111" y="5149419"/>
            <a:ext cx="1001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AS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378803" y="5153798"/>
            <a:ext cx="1075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cs typeface="+mn-ea"/>
                <a:sym typeface="+mn-lt"/>
              </a:rPr>
              <a:t>B/BS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08345" y="1512400"/>
            <a:ext cx="2336760" cy="2584778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accent4"/>
                </a:solidFill>
              </a:rPr>
              <a:t>Submit The Receipt</a:t>
            </a:r>
          </a:p>
          <a:p>
            <a:pPr algn="ctr"/>
            <a:endParaRPr lang="en-US" altLang="zh-CN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</a:rPr>
              <a:t>Shop owner </a:t>
            </a:r>
            <a:r>
              <a:rPr lang="en-US" altLang="zh-CN" sz="1200" dirty="0"/>
              <a:t>sign the receipt</a:t>
            </a:r>
            <a:endParaRPr lang="zh-CN" altLang="en-US" sz="1200" dirty="0">
              <a:solidFill>
                <a:schemeClr val="bg1"/>
              </a:solidFill>
            </a:endParaRP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</a:rPr>
              <a:t>,when the distributor </a:t>
            </a:r>
            <a:r>
              <a:rPr lang="en-US" altLang="zh-CN" sz="1200" dirty="0">
                <a:solidFill>
                  <a:schemeClr val="bg1"/>
                </a:solidFill>
              </a:rPr>
              <a:t>register the </a:t>
            </a:r>
            <a:r>
              <a:rPr lang="en-US" altLang="zh-CN" sz="1200" dirty="0" smtClean="0">
                <a:solidFill>
                  <a:schemeClr val="bg1"/>
                </a:solidFill>
              </a:rPr>
              <a:t>EIBC  successfully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331878" y="1512400"/>
            <a:ext cx="2287215" cy="2584778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accent4"/>
                </a:solidFill>
              </a:rPr>
              <a:t>Deliver </a:t>
            </a:r>
            <a:r>
              <a:rPr lang="en-US" altLang="zh-CN" sz="1600" b="1" dirty="0" smtClean="0">
                <a:solidFill>
                  <a:schemeClr val="accent4"/>
                </a:solidFill>
              </a:rPr>
              <a:t>Support</a:t>
            </a:r>
          </a:p>
          <a:p>
            <a:pPr algn="ctr"/>
            <a:endParaRPr lang="en-US" altLang="zh-CN" sz="1600" b="1" dirty="0">
              <a:solidFill>
                <a:schemeClr val="accent4"/>
              </a:solidFill>
            </a:endParaRPr>
          </a:p>
          <a:p>
            <a:pPr algn="ctr"/>
            <a:r>
              <a:rPr lang="en-US" altLang="zh-CN" sz="1200" dirty="0" err="1" smtClean="0">
                <a:solidFill>
                  <a:schemeClr val="bg1"/>
                </a:solidFill>
              </a:rPr>
              <a:t>Dongcheng</a:t>
            </a:r>
            <a:r>
              <a:rPr lang="en-US" altLang="zh-CN" sz="1200" dirty="0" smtClean="0">
                <a:solidFill>
                  <a:schemeClr val="bg1"/>
                </a:solidFill>
              </a:rPr>
              <a:t> </a:t>
            </a:r>
            <a:r>
              <a:rPr lang="en-US" altLang="zh-CN" sz="1200" dirty="0">
                <a:solidFill>
                  <a:schemeClr val="bg1"/>
                </a:solidFill>
              </a:rPr>
              <a:t>Company </a:t>
            </a:r>
            <a:r>
              <a:rPr lang="en-US" altLang="zh-CN" sz="1200" dirty="0" smtClean="0">
                <a:solidFill>
                  <a:schemeClr val="bg1"/>
                </a:solidFill>
              </a:rPr>
              <a:t>fulfill </a:t>
            </a:r>
            <a:r>
              <a:rPr lang="en-US" altLang="zh-CN" sz="1200" dirty="0">
                <a:solidFill>
                  <a:schemeClr val="bg1"/>
                </a:solidFill>
              </a:rPr>
              <a:t>the </a:t>
            </a:r>
            <a:r>
              <a:rPr lang="en-US" altLang="zh-CN" sz="1200" dirty="0" smtClean="0">
                <a:solidFill>
                  <a:schemeClr val="bg1"/>
                </a:solidFill>
              </a:rPr>
              <a:t>support  and send the </a:t>
            </a:r>
            <a:r>
              <a:rPr lang="en-US" altLang="zh-CN" sz="1200" dirty="0">
                <a:solidFill>
                  <a:schemeClr val="bg1"/>
                </a:solidFill>
              </a:rPr>
              <a:t>free </a:t>
            </a:r>
            <a:r>
              <a:rPr lang="en-US" altLang="zh-CN" sz="1200" dirty="0" smtClean="0">
                <a:solidFill>
                  <a:schemeClr val="bg1"/>
                </a:solidFill>
              </a:rPr>
              <a:t>Samples to the distributor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083" y="2545940"/>
            <a:ext cx="255639" cy="330086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 flipH="1">
            <a:off x="8275868" y="2568249"/>
            <a:ext cx="14791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</a:rPr>
              <a:t>Fulfill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753458" y="289928"/>
            <a:ext cx="80015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SUPPORT DISTRIBUTION PROCESS </a:t>
            </a:r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-  EIBC 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CONSRTUCTION </a:t>
            </a:r>
          </a:p>
        </p:txBody>
      </p:sp>
      <p:sp>
        <p:nvSpPr>
          <p:cNvPr id="11" name="矩形 10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03-2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665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475486" y="5124546"/>
            <a:ext cx="921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prstClr val="white"/>
                </a:solidFill>
                <a:cs typeface="+mn-ea"/>
                <a:sym typeface="+mn-lt"/>
              </a:rPr>
              <a:t>A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47111" y="5149419"/>
            <a:ext cx="1001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A/AS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378803" y="5153798"/>
            <a:ext cx="1075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cs typeface="+mn-ea"/>
                <a:sym typeface="+mn-lt"/>
              </a:rPr>
              <a:t>B/BS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11141" y="1114166"/>
            <a:ext cx="2025117" cy="2681025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accent4"/>
                </a:solidFill>
                <a:sym typeface="+mn-lt"/>
              </a:rPr>
              <a:t>Annual</a:t>
            </a:r>
          </a:p>
          <a:p>
            <a:pPr algn="ctr"/>
            <a:r>
              <a:rPr lang="en-US" altLang="zh-CN" sz="1600" b="1" dirty="0" smtClean="0">
                <a:solidFill>
                  <a:schemeClr val="accent4"/>
                </a:solidFill>
                <a:sym typeface="+mn-lt"/>
              </a:rPr>
              <a:t>Examination</a:t>
            </a:r>
          </a:p>
          <a:p>
            <a:pPr algn="ctr"/>
            <a:endParaRPr lang="en-US" altLang="zh-CN" sz="1600" b="1" dirty="0">
              <a:solidFill>
                <a:schemeClr val="accent4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Shop owner should provide the maintenance material(</a:t>
            </a:r>
            <a:r>
              <a:rPr lang="en-US" altLang="zh-CN" sz="1200" dirty="0">
                <a:cs typeface="+mn-ea"/>
                <a:sym typeface="+mn-lt"/>
              </a:rPr>
              <a:t>4 photos </a:t>
            </a:r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) one year after Registering.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64608" y="1129952"/>
            <a:ext cx="1449284" cy="1143214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accent4"/>
                </a:solidFill>
                <a:sym typeface="+mn-lt"/>
              </a:rPr>
              <a:t>Qualified</a:t>
            </a:r>
            <a:endParaRPr lang="zh-CN" altLang="en-US" sz="1600" b="1" dirty="0">
              <a:solidFill>
                <a:schemeClr val="accent4"/>
              </a:solidFill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8398" y="4215964"/>
            <a:ext cx="96572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lang="en-US" altLang="zh-CN" sz="1200" dirty="0" smtClean="0">
                <a:cs typeface="+mn-ea"/>
                <a:sym typeface="+mn-lt"/>
              </a:rPr>
              <a:t>Shop owner </a:t>
            </a:r>
            <a:r>
              <a:rPr lang="en-US" altLang="zh-CN" sz="1200" dirty="0">
                <a:cs typeface="+mn-ea"/>
                <a:sym typeface="+mn-lt"/>
              </a:rPr>
              <a:t>should </a:t>
            </a:r>
            <a:r>
              <a:rPr lang="en-US" altLang="zh-CN" sz="1200" dirty="0" smtClean="0">
                <a:cs typeface="+mn-ea"/>
                <a:sym typeface="+mn-lt"/>
              </a:rPr>
              <a:t>provide 4 </a:t>
            </a:r>
            <a:r>
              <a:rPr lang="en-US" altLang="zh-CN" sz="1200" dirty="0">
                <a:cs typeface="+mn-ea"/>
                <a:sym typeface="+mn-lt"/>
              </a:rPr>
              <a:t>photos including Storefront Signboard photo, Street View photo, Store Overview photo, and Stand Displaying photo</a:t>
            </a:r>
            <a:r>
              <a:rPr lang="en-US" altLang="zh-CN" sz="1200" dirty="0" smtClean="0">
                <a:cs typeface="+mn-ea"/>
                <a:sym typeface="+mn-lt"/>
              </a:rPr>
              <a:t>, to </a:t>
            </a:r>
            <a:r>
              <a:rPr lang="en-US" altLang="zh-CN" sz="1200" dirty="0">
                <a:cs typeface="+mn-ea"/>
                <a:sym typeface="+mn-lt"/>
              </a:rPr>
              <a:t>recheck after one year maintenance. </a:t>
            </a:r>
            <a:endParaRPr lang="en-US" altLang="zh-CN" sz="1200" dirty="0" smtClean="0">
              <a:cs typeface="+mn-ea"/>
              <a:sym typeface="+mn-lt"/>
            </a:endParaRPr>
          </a:p>
          <a:p>
            <a:endParaRPr lang="en-US" altLang="zh-CN" sz="1200" dirty="0" smtClean="0"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en-US" altLang="zh-CN" sz="1200" dirty="0">
                <a:cs typeface="+mn-ea"/>
                <a:sym typeface="+mn-lt"/>
              </a:rPr>
              <a:t>The distributor needs to confirm </a:t>
            </a:r>
            <a:r>
              <a:rPr lang="en-US" altLang="zh-CN" sz="1200" dirty="0" smtClean="0">
                <a:cs typeface="+mn-ea"/>
                <a:sym typeface="+mn-lt"/>
              </a:rPr>
              <a:t>the EIBC FOC products </a:t>
            </a:r>
            <a:r>
              <a:rPr lang="en-US" altLang="zh-CN" sz="1200" dirty="0">
                <a:cs typeface="+mn-ea"/>
                <a:sym typeface="+mn-lt"/>
              </a:rPr>
              <a:t>list </a:t>
            </a:r>
            <a:r>
              <a:rPr lang="en-US" altLang="zh-CN" sz="1200" dirty="0" smtClean="0">
                <a:cs typeface="+mn-ea"/>
                <a:sym typeface="+mn-lt"/>
              </a:rPr>
              <a:t>with </a:t>
            </a:r>
            <a:r>
              <a:rPr lang="en-US" altLang="zh-CN" sz="1200" dirty="0">
                <a:cs typeface="+mn-ea"/>
                <a:sym typeface="+mn-lt"/>
              </a:rPr>
              <a:t>Dongcheng Company before the </a:t>
            </a:r>
            <a:r>
              <a:rPr lang="en-US" altLang="zh-CN" sz="1200" dirty="0" smtClean="0">
                <a:cs typeface="+mn-ea"/>
                <a:sym typeface="+mn-lt"/>
              </a:rPr>
              <a:t>Annual Examination.</a:t>
            </a:r>
          </a:p>
          <a:p>
            <a:pPr marL="171450" indent="-171450">
              <a:buFont typeface="Wingdings" panose="05000000000000000000" pitchFamily="2" charset="2"/>
              <a:buChar char="u"/>
            </a:pPr>
            <a:endParaRPr lang="en-US" altLang="zh-CN" sz="1200" dirty="0" smtClean="0"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en-US" altLang="zh-CN" sz="1200" dirty="0" smtClean="0">
                <a:cs typeface="+mn-ea"/>
                <a:sym typeface="+mn-lt"/>
              </a:rPr>
              <a:t>Dongcheng Company has rights to stop giving the support if the modification delays more than 6 months.</a:t>
            </a:r>
          </a:p>
        </p:txBody>
      </p:sp>
      <p:sp>
        <p:nvSpPr>
          <p:cNvPr id="21" name="矩形 20"/>
          <p:cNvSpPr/>
          <p:nvPr/>
        </p:nvSpPr>
        <p:spPr>
          <a:xfrm>
            <a:off x="4767504" y="2687080"/>
            <a:ext cx="1446388" cy="1100787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accent4"/>
                </a:solidFill>
                <a:sym typeface="+mn-lt"/>
              </a:rPr>
              <a:t>Modify</a:t>
            </a:r>
            <a:endParaRPr lang="zh-CN" altLang="en-US" sz="1600" b="1" dirty="0">
              <a:solidFill>
                <a:schemeClr val="accent4"/>
              </a:solidFill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27" y="2360829"/>
            <a:ext cx="285811" cy="33008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46345" y="2289634"/>
            <a:ext cx="285811" cy="33008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71" y="3072430"/>
            <a:ext cx="285811" cy="330086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6013526" y="2304474"/>
            <a:ext cx="541367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Yes</a:t>
            </a:r>
          </a:p>
        </p:txBody>
      </p:sp>
      <p:sp>
        <p:nvSpPr>
          <p:cNvPr id="35" name="矩形 34"/>
          <p:cNvSpPr/>
          <p:nvPr/>
        </p:nvSpPr>
        <p:spPr>
          <a:xfrm>
            <a:off x="6481782" y="2658545"/>
            <a:ext cx="463588" cy="354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No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53458" y="289928"/>
            <a:ext cx="75478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EIBC 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ANNUAL EXAMINATION PROCESS </a:t>
            </a:r>
            <a:endParaRPr lang="en-US" altLang="zh-CN" sz="20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03-3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62076" y="1965261"/>
            <a:ext cx="866202" cy="615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Check</a:t>
            </a:r>
          </a:p>
          <a:p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7193493" y="2646260"/>
            <a:ext cx="1446388" cy="1100787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accent4"/>
                </a:solidFill>
                <a:sym typeface="+mn-lt"/>
              </a:rPr>
              <a:t>Cancel</a:t>
            </a:r>
            <a:endParaRPr lang="zh-CN" altLang="en-US" sz="1600" b="1" dirty="0">
              <a:solidFill>
                <a:schemeClr val="accent4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95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475486" y="5124546"/>
            <a:ext cx="921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prstClr val="white"/>
                </a:solidFill>
                <a:cs typeface="+mn-ea"/>
                <a:sym typeface="+mn-lt"/>
              </a:rPr>
              <a:t>A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47111" y="5149419"/>
            <a:ext cx="1001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A/AS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378803" y="5153798"/>
            <a:ext cx="1075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cs typeface="+mn-ea"/>
                <a:sym typeface="+mn-lt"/>
              </a:rPr>
              <a:t>B/BS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90462" y="1740300"/>
            <a:ext cx="1815923" cy="2694037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accent4"/>
                </a:solidFill>
              </a:rPr>
              <a:t>Deliver </a:t>
            </a:r>
            <a:r>
              <a:rPr lang="en-US" altLang="zh-CN" sz="1600" b="1" dirty="0" smtClean="0">
                <a:solidFill>
                  <a:schemeClr val="accent4"/>
                </a:solidFill>
              </a:rPr>
              <a:t>Support</a:t>
            </a:r>
            <a:endParaRPr lang="en-US" altLang="zh-CN" sz="1600" b="1" dirty="0">
              <a:solidFill>
                <a:schemeClr val="accent4"/>
              </a:solidFill>
            </a:endParaRPr>
          </a:p>
          <a:p>
            <a:pPr algn="ctr"/>
            <a:endParaRPr lang="en-US" altLang="zh-CN" sz="12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Dongcheng Company will </a:t>
            </a:r>
            <a:r>
              <a:rPr lang="en-US" altLang="zh-CN" sz="1200" dirty="0">
                <a:solidFill>
                  <a:schemeClr val="bg1"/>
                </a:solidFill>
              </a:rPr>
              <a:t>fulfill </a:t>
            </a:r>
            <a:r>
              <a:rPr lang="en-US" altLang="zh-CN" sz="1200" dirty="0" smtClean="0">
                <a:solidFill>
                  <a:schemeClr val="bg1"/>
                </a:solidFill>
              </a:rPr>
              <a:t>the support </a:t>
            </a:r>
            <a:r>
              <a:rPr lang="en-US" altLang="zh-CN" sz="1200" dirty="0">
                <a:solidFill>
                  <a:schemeClr val="bg1"/>
                </a:solidFill>
              </a:rPr>
              <a:t>and send the </a:t>
            </a:r>
            <a:r>
              <a:rPr lang="en-US" altLang="zh-CN" sz="1200" dirty="0" smtClean="0">
                <a:solidFill>
                  <a:schemeClr val="bg1"/>
                </a:solidFill>
              </a:rPr>
              <a:t>FOC EIBC machines </a:t>
            </a:r>
            <a:r>
              <a:rPr lang="en-US" altLang="zh-CN" sz="1200" dirty="0">
                <a:solidFill>
                  <a:schemeClr val="bg1"/>
                </a:solidFill>
              </a:rPr>
              <a:t>to the distributor </a:t>
            </a:r>
            <a:r>
              <a:rPr lang="en-US" altLang="zh-CN" sz="1200" dirty="0" smtClean="0">
                <a:solidFill>
                  <a:schemeClr val="bg1"/>
                </a:solidFill>
              </a:rPr>
              <a:t>after the EIBC annual examination process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603" y="2875220"/>
            <a:ext cx="285811" cy="330086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1753459" y="289928"/>
            <a:ext cx="74200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SUPPORT DISTRIBUTION PROCESS 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- EIBC ANNUAL EXAMINATION </a:t>
            </a:r>
          </a:p>
        </p:txBody>
      </p:sp>
      <p:sp>
        <p:nvSpPr>
          <p:cNvPr id="24" name="矩形 23"/>
          <p:cNvSpPr/>
          <p:nvPr/>
        </p:nvSpPr>
        <p:spPr>
          <a:xfrm>
            <a:off x="4744632" y="1740302"/>
            <a:ext cx="1773740" cy="2694037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accent4"/>
                </a:solidFill>
              </a:rPr>
              <a:t>Get </a:t>
            </a:r>
            <a:r>
              <a:rPr lang="en-US" altLang="zh-CN" sz="1600" b="1" dirty="0" smtClean="0">
                <a:solidFill>
                  <a:schemeClr val="accent4"/>
                </a:solidFill>
              </a:rPr>
              <a:t>Support</a:t>
            </a:r>
            <a:endParaRPr lang="en-US" altLang="zh-CN" sz="1600" b="1" dirty="0">
              <a:solidFill>
                <a:schemeClr val="accent4"/>
              </a:solidFill>
            </a:endParaRPr>
          </a:p>
          <a:p>
            <a:pPr algn="ctr"/>
            <a:endParaRPr lang="en-US" altLang="zh-CN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</a:rPr>
              <a:t>The </a:t>
            </a:r>
            <a:r>
              <a:rPr lang="en-US" altLang="zh-CN" sz="1200" dirty="0">
                <a:solidFill>
                  <a:schemeClr val="bg1"/>
                </a:solidFill>
              </a:rPr>
              <a:t>distributor </a:t>
            </a:r>
            <a:r>
              <a:rPr lang="en-US" altLang="zh-CN" sz="1200" dirty="0" smtClean="0">
                <a:solidFill>
                  <a:schemeClr val="bg1"/>
                </a:solidFill>
              </a:rPr>
              <a:t>send </a:t>
            </a:r>
            <a:r>
              <a:rPr lang="en-US" altLang="zh-CN" sz="1200" dirty="0">
                <a:solidFill>
                  <a:schemeClr val="bg1"/>
                </a:solidFill>
              </a:rPr>
              <a:t>the </a:t>
            </a:r>
            <a:r>
              <a:rPr lang="en-US" altLang="zh-CN" sz="1200" dirty="0" smtClean="0">
                <a:solidFill>
                  <a:schemeClr val="bg1"/>
                </a:solidFill>
              </a:rPr>
              <a:t>FOC EIBC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machicnes</a:t>
            </a:r>
            <a:r>
              <a:rPr lang="en-US" altLang="zh-CN" sz="1200" dirty="0" smtClean="0">
                <a:solidFill>
                  <a:schemeClr val="bg1"/>
                </a:solidFill>
              </a:rPr>
              <a:t> to</a:t>
            </a:r>
            <a:r>
              <a:rPr lang="en-US" altLang="zh-CN" sz="1200" dirty="0">
                <a:cs typeface="+mn-ea"/>
                <a:sym typeface="+mn-lt"/>
              </a:rPr>
              <a:t> </a:t>
            </a:r>
            <a:r>
              <a:rPr lang="en-US" altLang="zh-CN" sz="1200" dirty="0" smtClean="0">
                <a:cs typeface="+mn-ea"/>
                <a:sym typeface="+mn-lt"/>
              </a:rPr>
              <a:t>shop owner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936191" y="1740301"/>
            <a:ext cx="1773740" cy="2694037"/>
          </a:xfrm>
          <a:prstGeom prst="rect">
            <a:avLst/>
          </a:prstGeom>
          <a:solidFill>
            <a:srgbClr val="27938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accent4"/>
                </a:solidFill>
              </a:rPr>
              <a:t>Submit </a:t>
            </a:r>
            <a:r>
              <a:rPr lang="en-US" altLang="zh-CN" sz="1600" b="1" dirty="0">
                <a:solidFill>
                  <a:schemeClr val="accent4"/>
                </a:solidFill>
              </a:rPr>
              <a:t>The </a:t>
            </a:r>
            <a:r>
              <a:rPr lang="en-US" altLang="zh-CN" sz="1600" b="1" dirty="0" smtClean="0">
                <a:solidFill>
                  <a:schemeClr val="accent4"/>
                </a:solidFill>
              </a:rPr>
              <a:t>Receipt</a:t>
            </a:r>
          </a:p>
          <a:p>
            <a:pPr algn="ctr"/>
            <a:endParaRPr lang="en-US" altLang="zh-CN" sz="1200" b="1" dirty="0">
              <a:solidFill>
                <a:schemeClr val="accent4"/>
              </a:solidFill>
            </a:endParaRPr>
          </a:p>
          <a:p>
            <a:pPr algn="ctr"/>
            <a:r>
              <a:rPr lang="en-US" altLang="zh-CN" sz="1200" dirty="0" smtClean="0">
                <a:cs typeface="+mn-ea"/>
                <a:sym typeface="+mn-lt"/>
              </a:rPr>
              <a:t>Shop owner</a:t>
            </a:r>
            <a:r>
              <a:rPr lang="en-US" altLang="zh-CN" sz="1200" dirty="0" smtClean="0">
                <a:solidFill>
                  <a:schemeClr val="bg1"/>
                </a:solidFill>
              </a:rPr>
              <a:t> </a:t>
            </a:r>
            <a:r>
              <a:rPr lang="en-US" altLang="zh-CN" sz="1200" dirty="0"/>
              <a:t>sign the receipt</a:t>
            </a:r>
            <a:endParaRPr lang="zh-CN" altLang="en-US" sz="1200" dirty="0">
              <a:solidFill>
                <a:schemeClr val="bg1"/>
              </a:solidFill>
            </a:endParaRPr>
          </a:p>
          <a:p>
            <a:pPr algn="ctr"/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590" y="2875220"/>
            <a:ext cx="285811" cy="33008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46199" y="5034754"/>
            <a:ext cx="82682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lang="en-US" altLang="zh-CN" sz="1200" dirty="0">
                <a:cs typeface="+mn-ea"/>
                <a:sym typeface="+mn-lt"/>
              </a:rPr>
              <a:t>The distributor needs to </a:t>
            </a:r>
            <a:r>
              <a:rPr lang="en-US" altLang="zh-CN" sz="1200" dirty="0" smtClean="0">
                <a:cs typeface="+mn-ea"/>
                <a:sym typeface="+mn-lt"/>
              </a:rPr>
              <a:t>provide </a:t>
            </a:r>
            <a:r>
              <a:rPr lang="en-US" altLang="zh-CN" sz="1200" dirty="0">
                <a:cs typeface="+mn-ea"/>
                <a:sym typeface="+mn-lt"/>
              </a:rPr>
              <a:t>the list receipt signed by the </a:t>
            </a:r>
            <a:r>
              <a:rPr lang="en-US" altLang="zh-CN" sz="1200" dirty="0" smtClean="0">
                <a:cs typeface="+mn-ea"/>
                <a:sym typeface="+mn-lt"/>
              </a:rPr>
              <a:t>shop owner within 2 months after </a:t>
            </a:r>
            <a:r>
              <a:rPr lang="en-US" altLang="zh-CN" sz="1200" dirty="0">
                <a:cs typeface="+mn-ea"/>
                <a:sym typeface="+mn-lt"/>
              </a:rPr>
              <a:t>the fee is issued.</a:t>
            </a:r>
          </a:p>
        </p:txBody>
      </p:sp>
      <p:sp>
        <p:nvSpPr>
          <p:cNvPr id="13" name="矩形 12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03-4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967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6"/>
            <a:ext cx="11520488" cy="647779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19" y="2142380"/>
            <a:ext cx="3284402" cy="270567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364128" y="1072678"/>
            <a:ext cx="78967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APPLICATION &amp; EXAMINATION FORMS</a:t>
            </a:r>
          </a:p>
        </p:txBody>
      </p:sp>
      <p:sp>
        <p:nvSpPr>
          <p:cNvPr id="15" name="矩形 14"/>
          <p:cNvSpPr/>
          <p:nvPr/>
        </p:nvSpPr>
        <p:spPr>
          <a:xfrm>
            <a:off x="2982348" y="2008167"/>
            <a:ext cx="4630029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82350" y="3412046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82348" y="4113335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82348" y="4825335"/>
            <a:ext cx="4630029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82349" y="2710757"/>
            <a:ext cx="4630030" cy="45228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200" dirty="0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18688" y="3132662"/>
            <a:ext cx="2440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PART 04</a:t>
            </a:r>
            <a:endParaRPr lang="zh-CN" altLang="en-US" sz="3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22630" y="2431048"/>
            <a:ext cx="28905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EIBC APPLICTION FORM</a:t>
            </a:r>
          </a:p>
        </p:txBody>
      </p:sp>
      <p:sp>
        <p:nvSpPr>
          <p:cNvPr id="3" name="矩形 2"/>
          <p:cNvSpPr/>
          <p:nvPr/>
        </p:nvSpPr>
        <p:spPr>
          <a:xfrm>
            <a:off x="5226387" y="3070122"/>
            <a:ext cx="2924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PHOTO REQUIREMENTS</a:t>
            </a:r>
          </a:p>
        </p:txBody>
      </p:sp>
      <p:sp>
        <p:nvSpPr>
          <p:cNvPr id="6" name="矩形 5"/>
          <p:cNvSpPr/>
          <p:nvPr/>
        </p:nvSpPr>
        <p:spPr>
          <a:xfrm>
            <a:off x="5222630" y="3709196"/>
            <a:ext cx="3053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SHOP OWNER’S RECEIPT</a:t>
            </a:r>
          </a:p>
        </p:txBody>
      </p:sp>
      <p:sp>
        <p:nvSpPr>
          <p:cNvPr id="7" name="矩形 6"/>
          <p:cNvSpPr/>
          <p:nvPr/>
        </p:nvSpPr>
        <p:spPr>
          <a:xfrm>
            <a:off x="5222630" y="4348270"/>
            <a:ext cx="4113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cs typeface="+mn-ea"/>
                <a:sym typeface="+mn-lt"/>
              </a:rPr>
              <a:t>ANNUAL EXAMINATION TASK CARD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601" y="2370824"/>
            <a:ext cx="594542" cy="48978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406589" y="2431484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01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339" y="3008379"/>
            <a:ext cx="594542" cy="48978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402524" y="3052753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02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14" y="3645934"/>
            <a:ext cx="594542" cy="48978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392720" y="3689107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03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14" y="4283490"/>
            <a:ext cx="594542" cy="48978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391607" y="4334926"/>
            <a:ext cx="42832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04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87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753459" y="289928"/>
            <a:ext cx="5060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APPLICATION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FORMS</a:t>
            </a:r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- EIBC </a:t>
            </a: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APPLICTION FORM</a:t>
            </a:r>
          </a:p>
          <a:p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04-1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40659" y="5817944"/>
            <a:ext cx="24745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err="1" smtClean="0">
                <a:solidFill>
                  <a:srgbClr val="FF0000"/>
                </a:solidFill>
              </a:rPr>
              <a:t>Notes:see</a:t>
            </a:r>
            <a:r>
              <a:rPr lang="en-US" altLang="zh-CN" sz="1100" dirty="0" smtClean="0">
                <a:solidFill>
                  <a:srgbClr val="FF0000"/>
                </a:solidFill>
              </a:rPr>
              <a:t> </a:t>
            </a:r>
            <a:r>
              <a:rPr lang="en-US" altLang="zh-CN" sz="1100" dirty="0">
                <a:solidFill>
                  <a:srgbClr val="FF0000"/>
                </a:solidFill>
              </a:rPr>
              <a:t>the </a:t>
            </a:r>
            <a:r>
              <a:rPr lang="en-US" altLang="zh-CN" sz="1100" dirty="0" smtClean="0">
                <a:solidFill>
                  <a:srgbClr val="FF0000"/>
                </a:solidFill>
              </a:rPr>
              <a:t>attachment for </a:t>
            </a:r>
            <a:r>
              <a:rPr lang="en-US" altLang="zh-CN" sz="1100" dirty="0">
                <a:solidFill>
                  <a:srgbClr val="FF0000"/>
                </a:solidFill>
              </a:rPr>
              <a:t>detail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466" y="737925"/>
            <a:ext cx="3684781" cy="521082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680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753459" y="289928"/>
            <a:ext cx="53179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APPLICATION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FORMS </a:t>
            </a: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- PHOTO </a:t>
            </a:r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REQUIREMENTS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04-2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40659" y="5817944"/>
            <a:ext cx="24745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err="1" smtClean="0">
                <a:solidFill>
                  <a:srgbClr val="FF0000"/>
                </a:solidFill>
              </a:rPr>
              <a:t>Notes:see</a:t>
            </a:r>
            <a:r>
              <a:rPr lang="en-US" altLang="zh-CN" sz="1100" dirty="0" smtClean="0">
                <a:solidFill>
                  <a:srgbClr val="FF0000"/>
                </a:solidFill>
              </a:rPr>
              <a:t> </a:t>
            </a:r>
            <a:r>
              <a:rPr lang="en-US" altLang="zh-CN" sz="1100" dirty="0">
                <a:solidFill>
                  <a:srgbClr val="FF0000"/>
                </a:solidFill>
              </a:rPr>
              <a:t>the </a:t>
            </a:r>
            <a:r>
              <a:rPr lang="en-US" altLang="zh-CN" sz="1100" dirty="0" smtClean="0">
                <a:solidFill>
                  <a:srgbClr val="FF0000"/>
                </a:solidFill>
              </a:rPr>
              <a:t>attachment for </a:t>
            </a:r>
            <a:r>
              <a:rPr lang="en-US" altLang="zh-CN" sz="1100" dirty="0">
                <a:solidFill>
                  <a:srgbClr val="FF0000"/>
                </a:solidFill>
              </a:rPr>
              <a:t>detail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130" y="790503"/>
            <a:ext cx="8257191" cy="502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6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753459" y="289928"/>
            <a:ext cx="506029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APPLICATION </a:t>
            </a:r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FORMS</a:t>
            </a:r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- SHOP OWNER’S RECEIPT</a:t>
            </a:r>
          </a:p>
          <a:p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04-3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40659" y="5817944"/>
            <a:ext cx="24745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err="1" smtClean="0">
                <a:solidFill>
                  <a:srgbClr val="FF0000"/>
                </a:solidFill>
              </a:rPr>
              <a:t>Notes:see</a:t>
            </a:r>
            <a:r>
              <a:rPr lang="en-US" altLang="zh-CN" sz="1100" dirty="0" smtClean="0">
                <a:solidFill>
                  <a:srgbClr val="FF0000"/>
                </a:solidFill>
              </a:rPr>
              <a:t> </a:t>
            </a:r>
            <a:r>
              <a:rPr lang="en-US" altLang="zh-CN" sz="1100" dirty="0">
                <a:solidFill>
                  <a:srgbClr val="FF0000"/>
                </a:solidFill>
              </a:rPr>
              <a:t>the </a:t>
            </a:r>
            <a:r>
              <a:rPr lang="en-US" altLang="zh-CN" sz="1100" dirty="0" smtClean="0">
                <a:solidFill>
                  <a:srgbClr val="FF0000"/>
                </a:solidFill>
              </a:rPr>
              <a:t>attachment for </a:t>
            </a:r>
            <a:r>
              <a:rPr lang="en-US" altLang="zh-CN" sz="1100" dirty="0">
                <a:solidFill>
                  <a:srgbClr val="FF0000"/>
                </a:solidFill>
              </a:rPr>
              <a:t>detail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576" y="717156"/>
            <a:ext cx="3684335" cy="520951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938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753458" y="289928"/>
            <a:ext cx="88850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ANNUAL EXAMINATION  FORMS</a:t>
            </a:r>
            <a:r>
              <a:rPr lang="en-US" altLang="zh-CN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- </a:t>
            </a:r>
            <a:r>
              <a:rPr lang="en-US" altLang="zh-CN" sz="1200" b="1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ANNUAL EXAMINATION TASK </a:t>
            </a:r>
            <a:r>
              <a:rPr lang="en-US" altLang="zh-CN" sz="1200" b="1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CARD</a:t>
            </a:r>
          </a:p>
          <a:p>
            <a:pPr lvl="0"/>
            <a:r>
              <a:rPr lang="en-US" altLang="zh-CN" sz="1200" b="1" dirty="0" smtClean="0">
                <a:solidFill>
                  <a:srgbClr val="FF0000"/>
                </a:solidFill>
                <a:cs typeface="+mn-ea"/>
                <a:sym typeface="+mn-lt"/>
              </a:rPr>
              <a:t>(reserve it for your own use)</a:t>
            </a:r>
          </a:p>
          <a:p>
            <a:pPr lvl="0"/>
            <a:endParaRPr lang="en-US" altLang="zh-CN" sz="1200" b="1" dirty="0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4428" y="223332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05-3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40659" y="5817944"/>
            <a:ext cx="24745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err="1" smtClean="0">
                <a:solidFill>
                  <a:srgbClr val="FF0000"/>
                </a:solidFill>
              </a:rPr>
              <a:t>Notes:see</a:t>
            </a:r>
            <a:r>
              <a:rPr lang="en-US" altLang="zh-CN" sz="1100" dirty="0" smtClean="0">
                <a:solidFill>
                  <a:srgbClr val="FF0000"/>
                </a:solidFill>
              </a:rPr>
              <a:t> </a:t>
            </a:r>
            <a:r>
              <a:rPr lang="en-US" altLang="zh-CN" sz="1100" dirty="0">
                <a:solidFill>
                  <a:srgbClr val="FF0000"/>
                </a:solidFill>
              </a:rPr>
              <a:t>the </a:t>
            </a:r>
            <a:r>
              <a:rPr lang="en-US" altLang="zh-CN" sz="1100" dirty="0" smtClean="0">
                <a:solidFill>
                  <a:srgbClr val="FF0000"/>
                </a:solidFill>
              </a:rPr>
              <a:t>attachment for </a:t>
            </a:r>
            <a:r>
              <a:rPr lang="en-US" altLang="zh-CN" sz="1100" dirty="0">
                <a:solidFill>
                  <a:srgbClr val="FF0000"/>
                </a:solidFill>
              </a:rPr>
              <a:t>detail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231" y="975460"/>
            <a:ext cx="3520700" cy="49796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473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ATTACHMENT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3955" y="1677713"/>
            <a:ext cx="1016382" cy="863344"/>
          </a:xfrm>
          <a:prstGeom prst="rect">
            <a:avLst/>
          </a:prstGeom>
        </p:spPr>
      </p:pic>
      <p:graphicFrame>
        <p:nvGraphicFramePr>
          <p:cNvPr id="28" name="表格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729591"/>
              </p:ext>
            </p:extLst>
          </p:nvPr>
        </p:nvGraphicFramePr>
        <p:xfrm>
          <a:off x="1437235" y="3001223"/>
          <a:ext cx="8447810" cy="176033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89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9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9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5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95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32608"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897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897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897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897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rgbClr val="008975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723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b="1" dirty="0" smtClean="0">
                          <a:solidFill>
                            <a:schemeClr val="tx1"/>
                          </a:solidFill>
                        </a:rPr>
                        <a:t>Submission Time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 smtClean="0">
                          <a:solidFill>
                            <a:schemeClr val="bg1"/>
                          </a:solidFill>
                        </a:rPr>
                        <a:t>Application</a:t>
                      </a:r>
                    </a:p>
                  </a:txBody>
                  <a:tcPr anchor="ctr">
                    <a:solidFill>
                      <a:srgbClr val="0089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 smtClean="0">
                          <a:solidFill>
                            <a:schemeClr val="bg1"/>
                          </a:solidFill>
                        </a:rPr>
                        <a:t>Application </a:t>
                      </a:r>
                    </a:p>
                    <a:p>
                      <a:pPr algn="ctr"/>
                      <a:r>
                        <a:rPr lang="en-US" altLang="zh-CN" sz="1200" b="0" dirty="0" smtClean="0">
                          <a:solidFill>
                            <a:schemeClr val="bg1"/>
                          </a:solidFill>
                        </a:rPr>
                        <a:t>&amp; Annual Examination</a:t>
                      </a:r>
                    </a:p>
                  </a:txBody>
                  <a:tcPr anchor="ctr">
                    <a:solidFill>
                      <a:srgbClr val="0089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 smtClean="0">
                          <a:solidFill>
                            <a:schemeClr val="bg1"/>
                          </a:solidFill>
                        </a:rPr>
                        <a:t>Reserve It For Your Own Use</a:t>
                      </a:r>
                    </a:p>
                  </a:txBody>
                  <a:tcPr anchor="ctr">
                    <a:solidFill>
                      <a:srgbClr val="0089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 smtClean="0">
                          <a:solidFill>
                            <a:schemeClr val="bg1"/>
                          </a:solidFill>
                        </a:rPr>
                        <a:t>Application</a:t>
                      </a:r>
                    </a:p>
                    <a:p>
                      <a:pPr marL="0" marR="0" lvl="0" indent="0" algn="ctr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 smtClean="0">
                          <a:solidFill>
                            <a:schemeClr val="bg1"/>
                          </a:solidFill>
                        </a:rPr>
                        <a:t>&amp; Annual Examination</a:t>
                      </a:r>
                    </a:p>
                  </a:txBody>
                  <a:tcPr anchor="ctr">
                    <a:solidFill>
                      <a:srgbClr val="0089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对象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08975"/>
              </p:ext>
            </p:extLst>
          </p:nvPr>
        </p:nvGraphicFramePr>
        <p:xfrm>
          <a:off x="3500176" y="3267178"/>
          <a:ext cx="106165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7" name="Document" showAsIcon="1" r:id="rId4" imgW="914400" imgH="828720" progId="Word.Document.8">
                  <p:embed/>
                </p:oleObj>
              </mc:Choice>
              <mc:Fallback>
                <p:oleObj name="Document" showAsIcon="1" r:id="rId4" imgW="914400" imgH="82872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00176" y="3267178"/>
                        <a:ext cx="1061655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" name="图片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6787" y="1668010"/>
            <a:ext cx="1014883" cy="882750"/>
          </a:xfrm>
          <a:prstGeom prst="rect">
            <a:avLst/>
          </a:prstGeom>
        </p:spPr>
      </p:pic>
      <p:graphicFrame>
        <p:nvGraphicFramePr>
          <p:cNvPr id="41" name="对象 4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785429"/>
              </p:ext>
            </p:extLst>
          </p:nvPr>
        </p:nvGraphicFramePr>
        <p:xfrm>
          <a:off x="8580371" y="3267179"/>
          <a:ext cx="963468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8" name="演示文稿" showAsIcon="1" r:id="rId7" imgW="914400" imgH="828720" progId="PowerPoint.Show.12">
                  <p:embed/>
                </p:oleObj>
              </mc:Choice>
              <mc:Fallback>
                <p:oleObj name="演示文稿" showAsIcon="1" r:id="rId7" imgW="914400" imgH="8287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80371" y="3267179"/>
                        <a:ext cx="963468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175157"/>
              </p:ext>
            </p:extLst>
          </p:nvPr>
        </p:nvGraphicFramePr>
        <p:xfrm>
          <a:off x="5255047" y="3267178"/>
          <a:ext cx="987296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9" name="Document" showAsIcon="1" r:id="rId9" imgW="914400" imgH="828720" progId="Word.Document.8">
                  <p:embed/>
                </p:oleObj>
              </mc:Choice>
              <mc:Fallback>
                <p:oleObj name="Document" showAsIcon="1" r:id="rId9" imgW="914400" imgH="82872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55047" y="3267178"/>
                        <a:ext cx="987296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293168"/>
              </p:ext>
            </p:extLst>
          </p:nvPr>
        </p:nvGraphicFramePr>
        <p:xfrm>
          <a:off x="6935559" y="3267177"/>
          <a:ext cx="1065596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0" name="文档" showAsIcon="1" r:id="rId11" imgW="914400" imgH="828720" progId="Word.Document.12">
                  <p:embed/>
                </p:oleObj>
              </mc:Choice>
              <mc:Fallback>
                <p:oleObj name="文档" showAsIcon="1" r:id="rId11" imgW="914400" imgH="8287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35559" y="3267177"/>
                        <a:ext cx="1065596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96381" y="1677713"/>
            <a:ext cx="1036601" cy="10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6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616535"/>
            <a:ext cx="9294829" cy="337330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753459" y="289928"/>
            <a:ext cx="4082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NOTES </a:t>
            </a: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– abbreviation exposition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53459" y="2340936"/>
            <a:ext cx="4336026" cy="1924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EBS : Exclusive </a:t>
            </a:r>
            <a:r>
              <a:rPr lang="en-US" altLang="zh-CN" dirty="0">
                <a:solidFill>
                  <a:schemeClr val="bg1"/>
                </a:solidFill>
              </a:rPr>
              <a:t>Brand Store 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en-US" altLang="zh-CN" dirty="0" smtClean="0">
                <a:solidFill>
                  <a:schemeClr val="bg1"/>
                </a:solidFill>
              </a:rPr>
              <a:t>EIBC : </a:t>
            </a:r>
            <a:r>
              <a:rPr lang="en-US" altLang="zh-CN" dirty="0">
                <a:solidFill>
                  <a:schemeClr val="bg1"/>
                </a:solidFill>
              </a:rPr>
              <a:t>Exclusive In-store Brand Corner</a:t>
            </a:r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en-US" altLang="zh-CN" dirty="0" smtClean="0">
                <a:solidFill>
                  <a:schemeClr val="bg1"/>
                </a:solidFill>
              </a:rPr>
              <a:t>FOC : Free of Charge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17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" y="0"/>
            <a:ext cx="11519296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0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ydiz402">
      <a:majorFont>
        <a:latin typeface="+mn-lt" panose="020F0302020204030204"/>
        <a:ea typeface="+mn-ea"/>
        <a:cs typeface=""/>
      </a:majorFont>
      <a:minorFont>
        <a:latin typeface="+mn-lt" panose="020F0502020204030204"/>
        <a:ea typeface="+mn-ea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9900</TotalTime>
  <Words>1663</Words>
  <Application>Microsoft Office PowerPoint</Application>
  <PresentationFormat>自定义</PresentationFormat>
  <Paragraphs>423</Paragraphs>
  <Slides>36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36</vt:i4>
      </vt:variant>
    </vt:vector>
  </HeadingPairs>
  <TitlesOfParts>
    <vt:vector size="48" baseType="lpstr">
      <vt:lpstr>等线</vt:lpstr>
      <vt:lpstr>方正中等线简体</vt:lpstr>
      <vt:lpstr>宋体</vt:lpstr>
      <vt:lpstr>微软雅黑</vt:lpstr>
      <vt:lpstr>Arial</vt:lpstr>
      <vt:lpstr>Calibri</vt:lpstr>
      <vt:lpstr>Times New Roman</vt:lpstr>
      <vt:lpstr>Wingdings</vt:lpstr>
      <vt:lpstr>Office 主题</vt:lpstr>
      <vt:lpstr>Microsoft Word 97 - 2003 文档</vt:lpstr>
      <vt:lpstr>演示文稿</vt:lpstr>
      <vt:lpstr>Microsoft Word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徐永成</dc:creator>
  <cp:lastModifiedBy>边春红</cp:lastModifiedBy>
  <cp:revision>545</cp:revision>
  <dcterms:created xsi:type="dcterms:W3CDTF">2022-01-26T08:11:21Z</dcterms:created>
  <dcterms:modified xsi:type="dcterms:W3CDTF">2024-10-22T00:57:40Z</dcterms:modified>
</cp:coreProperties>
</file>